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37.xml" ContentType="application/vnd.openxmlformats-officedocument.presentationml.slide+xml"/>
  <Override PartName="/ppt/slides/slide3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notesSlides/notesSlide36.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35.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28.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19.xml" ContentType="application/vnd.openxmlformats-officedocument.presentationml.notesSlide+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82" r:id="rId2"/>
    <p:sldId id="283" r:id="rId3"/>
    <p:sldId id="257" r:id="rId4"/>
    <p:sldId id="284" r:id="rId5"/>
    <p:sldId id="264" r:id="rId6"/>
    <p:sldId id="285" r:id="rId7"/>
    <p:sldId id="258" r:id="rId8"/>
    <p:sldId id="263" r:id="rId9"/>
    <p:sldId id="286" r:id="rId10"/>
    <p:sldId id="259" r:id="rId11"/>
    <p:sldId id="287" r:id="rId12"/>
    <p:sldId id="289" r:id="rId13"/>
    <p:sldId id="261" r:id="rId14"/>
    <p:sldId id="262" r:id="rId15"/>
    <p:sldId id="290" r:id="rId16"/>
    <p:sldId id="265" r:id="rId17"/>
    <p:sldId id="291" r:id="rId18"/>
    <p:sldId id="292" r:id="rId19"/>
    <p:sldId id="266" r:id="rId20"/>
    <p:sldId id="294" r:id="rId21"/>
    <p:sldId id="267" r:id="rId22"/>
    <p:sldId id="293" r:id="rId23"/>
    <p:sldId id="295" r:id="rId24"/>
    <p:sldId id="296" r:id="rId25"/>
    <p:sldId id="269" r:id="rId26"/>
    <p:sldId id="270" r:id="rId27"/>
    <p:sldId id="297" r:id="rId28"/>
    <p:sldId id="271" r:id="rId29"/>
    <p:sldId id="277" r:id="rId30"/>
    <p:sldId id="272" r:id="rId31"/>
    <p:sldId id="273" r:id="rId32"/>
    <p:sldId id="278" r:id="rId33"/>
    <p:sldId id="279" r:id="rId34"/>
    <p:sldId id="281" r:id="rId35"/>
    <p:sldId id="276" r:id="rId36"/>
    <p:sldId id="274" r:id="rId37"/>
    <p:sldId id="2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81" autoAdjust="0"/>
    <p:restoredTop sz="50000" autoAdjust="0"/>
  </p:normalViewPr>
  <p:slideViewPr>
    <p:cSldViewPr snapToGrid="0">
      <p:cViewPr>
        <p:scale>
          <a:sx n="68" d="100"/>
          <a:sy n="68" d="100"/>
        </p:scale>
        <p:origin x="1992"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slide" Target="slides/slide3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slide" Target="slides/slide35.xml"/><Relationship Id="rId15" Type="http://schemas.openxmlformats.org/officeDocument/2006/relationships/slide" Target="slides/slide14.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customXml" Target="../customXml/item1.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5908-F2C5-2645-B4F4-152081051CE8}" type="datetimeFigureOut">
              <a:rPr lang="en-US" smtClean="0"/>
              <a:t>10/9/18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B31B6-E888-8641-842F-22156FAD8BBC}" type="slidenum">
              <a:rPr lang="en-US" smtClean="0"/>
              <a:t>‹#›</a:t>
            </a:fld>
            <a:endParaRPr lang="en-US"/>
          </a:p>
        </p:txBody>
      </p:sp>
    </p:spTree>
    <p:extLst>
      <p:ext uri="{BB962C8B-B14F-4D97-AF65-F5344CB8AC3E}">
        <p14:creationId xmlns:p14="http://schemas.microsoft.com/office/powerpoint/2010/main" val="1020136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1</a:t>
            </a:fld>
            <a:endParaRPr lang="en-US"/>
          </a:p>
        </p:txBody>
      </p:sp>
    </p:spTree>
    <p:extLst>
      <p:ext uri="{BB962C8B-B14F-4D97-AF65-F5344CB8AC3E}">
        <p14:creationId xmlns:p14="http://schemas.microsoft.com/office/powerpoint/2010/main" val="71913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11</a:t>
            </a:fld>
            <a:endParaRPr lang="en-US"/>
          </a:p>
        </p:txBody>
      </p:sp>
    </p:spTree>
    <p:extLst>
      <p:ext uri="{BB962C8B-B14F-4D97-AF65-F5344CB8AC3E}">
        <p14:creationId xmlns:p14="http://schemas.microsoft.com/office/powerpoint/2010/main" val="139685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12</a:t>
            </a:fld>
            <a:endParaRPr lang="en-US"/>
          </a:p>
        </p:txBody>
      </p:sp>
    </p:spTree>
    <p:extLst>
      <p:ext uri="{BB962C8B-B14F-4D97-AF65-F5344CB8AC3E}">
        <p14:creationId xmlns:p14="http://schemas.microsoft.com/office/powerpoint/2010/main" val="1596044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13</a:t>
            </a:fld>
            <a:endParaRPr lang="en-US"/>
          </a:p>
        </p:txBody>
      </p:sp>
    </p:spTree>
    <p:extLst>
      <p:ext uri="{BB962C8B-B14F-4D97-AF65-F5344CB8AC3E}">
        <p14:creationId xmlns:p14="http://schemas.microsoft.com/office/powerpoint/2010/main" val="187951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14</a:t>
            </a:fld>
            <a:endParaRPr lang="en-US"/>
          </a:p>
        </p:txBody>
      </p:sp>
    </p:spTree>
    <p:extLst>
      <p:ext uri="{BB962C8B-B14F-4D97-AF65-F5344CB8AC3E}">
        <p14:creationId xmlns:p14="http://schemas.microsoft.com/office/powerpoint/2010/main" val="119811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15</a:t>
            </a:fld>
            <a:endParaRPr lang="en-US"/>
          </a:p>
        </p:txBody>
      </p:sp>
    </p:spTree>
    <p:extLst>
      <p:ext uri="{BB962C8B-B14F-4D97-AF65-F5344CB8AC3E}">
        <p14:creationId xmlns:p14="http://schemas.microsoft.com/office/powerpoint/2010/main" val="880393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16</a:t>
            </a:fld>
            <a:endParaRPr lang="en-US"/>
          </a:p>
        </p:txBody>
      </p:sp>
    </p:spTree>
    <p:extLst>
      <p:ext uri="{BB962C8B-B14F-4D97-AF65-F5344CB8AC3E}">
        <p14:creationId xmlns:p14="http://schemas.microsoft.com/office/powerpoint/2010/main" val="346450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17</a:t>
            </a:fld>
            <a:endParaRPr lang="en-US"/>
          </a:p>
        </p:txBody>
      </p:sp>
    </p:spTree>
    <p:extLst>
      <p:ext uri="{BB962C8B-B14F-4D97-AF65-F5344CB8AC3E}">
        <p14:creationId xmlns:p14="http://schemas.microsoft.com/office/powerpoint/2010/main" val="3101950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18</a:t>
            </a:fld>
            <a:endParaRPr lang="en-US"/>
          </a:p>
        </p:txBody>
      </p:sp>
    </p:spTree>
    <p:extLst>
      <p:ext uri="{BB962C8B-B14F-4D97-AF65-F5344CB8AC3E}">
        <p14:creationId xmlns:p14="http://schemas.microsoft.com/office/powerpoint/2010/main" val="3636864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19</a:t>
            </a:fld>
            <a:endParaRPr lang="en-US"/>
          </a:p>
        </p:txBody>
      </p:sp>
    </p:spTree>
    <p:extLst>
      <p:ext uri="{BB962C8B-B14F-4D97-AF65-F5344CB8AC3E}">
        <p14:creationId xmlns:p14="http://schemas.microsoft.com/office/powerpoint/2010/main" val="1858413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20</a:t>
            </a:fld>
            <a:endParaRPr lang="en-US"/>
          </a:p>
        </p:txBody>
      </p:sp>
    </p:spTree>
    <p:extLst>
      <p:ext uri="{BB962C8B-B14F-4D97-AF65-F5344CB8AC3E}">
        <p14:creationId xmlns:p14="http://schemas.microsoft.com/office/powerpoint/2010/main" val="262814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EB31B6-E888-8641-842F-22156FAD8BBC}" type="slidenum">
              <a:rPr lang="en-US" smtClean="0"/>
              <a:t>3</a:t>
            </a:fld>
            <a:endParaRPr lang="en-US"/>
          </a:p>
        </p:txBody>
      </p:sp>
    </p:spTree>
    <p:extLst>
      <p:ext uri="{BB962C8B-B14F-4D97-AF65-F5344CB8AC3E}">
        <p14:creationId xmlns:p14="http://schemas.microsoft.com/office/powerpoint/2010/main" val="62972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21</a:t>
            </a:fld>
            <a:endParaRPr lang="en-US"/>
          </a:p>
        </p:txBody>
      </p:sp>
    </p:spTree>
    <p:extLst>
      <p:ext uri="{BB962C8B-B14F-4D97-AF65-F5344CB8AC3E}">
        <p14:creationId xmlns:p14="http://schemas.microsoft.com/office/powerpoint/2010/main" val="4023120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22</a:t>
            </a:fld>
            <a:endParaRPr lang="en-US"/>
          </a:p>
        </p:txBody>
      </p:sp>
    </p:spTree>
    <p:extLst>
      <p:ext uri="{BB962C8B-B14F-4D97-AF65-F5344CB8AC3E}">
        <p14:creationId xmlns:p14="http://schemas.microsoft.com/office/powerpoint/2010/main" val="3148433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EB31B6-E888-8641-842F-22156FAD8BBC}" type="slidenum">
              <a:rPr lang="en-US" smtClean="0"/>
              <a:t>23</a:t>
            </a:fld>
            <a:endParaRPr lang="en-US"/>
          </a:p>
        </p:txBody>
      </p:sp>
    </p:spTree>
    <p:extLst>
      <p:ext uri="{BB962C8B-B14F-4D97-AF65-F5344CB8AC3E}">
        <p14:creationId xmlns:p14="http://schemas.microsoft.com/office/powerpoint/2010/main" val="822053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EB31B6-E888-8641-842F-22156FAD8BBC}" type="slidenum">
              <a:rPr lang="en-US" smtClean="0"/>
              <a:t>24</a:t>
            </a:fld>
            <a:endParaRPr lang="en-US"/>
          </a:p>
        </p:txBody>
      </p:sp>
    </p:spTree>
    <p:extLst>
      <p:ext uri="{BB962C8B-B14F-4D97-AF65-F5344CB8AC3E}">
        <p14:creationId xmlns:p14="http://schemas.microsoft.com/office/powerpoint/2010/main" val="927391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EB31B6-E888-8641-842F-22156FAD8BBC}" type="slidenum">
              <a:rPr lang="en-US" smtClean="0"/>
              <a:t>25</a:t>
            </a:fld>
            <a:endParaRPr lang="en-US"/>
          </a:p>
        </p:txBody>
      </p:sp>
    </p:spTree>
    <p:extLst>
      <p:ext uri="{BB962C8B-B14F-4D97-AF65-F5344CB8AC3E}">
        <p14:creationId xmlns:p14="http://schemas.microsoft.com/office/powerpoint/2010/main" val="103783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26</a:t>
            </a:fld>
            <a:endParaRPr lang="en-US"/>
          </a:p>
        </p:txBody>
      </p:sp>
    </p:spTree>
    <p:extLst>
      <p:ext uri="{BB962C8B-B14F-4D97-AF65-F5344CB8AC3E}">
        <p14:creationId xmlns:p14="http://schemas.microsoft.com/office/powerpoint/2010/main" val="1389096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27</a:t>
            </a:fld>
            <a:endParaRPr lang="en-US"/>
          </a:p>
        </p:txBody>
      </p:sp>
    </p:spTree>
    <p:extLst>
      <p:ext uri="{BB962C8B-B14F-4D97-AF65-F5344CB8AC3E}">
        <p14:creationId xmlns:p14="http://schemas.microsoft.com/office/powerpoint/2010/main" val="1137660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28</a:t>
            </a:fld>
            <a:endParaRPr lang="en-US"/>
          </a:p>
        </p:txBody>
      </p:sp>
    </p:spTree>
    <p:extLst>
      <p:ext uri="{BB962C8B-B14F-4D97-AF65-F5344CB8AC3E}">
        <p14:creationId xmlns:p14="http://schemas.microsoft.com/office/powerpoint/2010/main" val="1711508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spcBef>
                <a:spcPct val="30000"/>
              </a:spcBef>
              <a:defRPr sz="1200">
                <a:solidFill>
                  <a:schemeClr val="tx1"/>
                </a:solidFill>
                <a:latin typeface="Arial" charset="0"/>
                <a:ea typeface="Arial" charset="0"/>
                <a:cs typeface="Arial" charset="0"/>
              </a:defRPr>
            </a:lvl1pPr>
            <a:lvl2pPr marL="757238" indent="-292100" defTabSz="931863">
              <a:spcBef>
                <a:spcPct val="30000"/>
              </a:spcBef>
              <a:defRPr sz="1200">
                <a:solidFill>
                  <a:schemeClr val="tx1"/>
                </a:solidFill>
                <a:latin typeface="Arial" charset="0"/>
                <a:ea typeface="Arial" charset="0"/>
                <a:cs typeface="Arial" charset="0"/>
              </a:defRPr>
            </a:lvl2pPr>
            <a:lvl3pPr marL="1165225" indent="-233363" defTabSz="931863">
              <a:spcBef>
                <a:spcPct val="30000"/>
              </a:spcBef>
              <a:defRPr sz="1200">
                <a:solidFill>
                  <a:schemeClr val="tx1"/>
                </a:solidFill>
                <a:latin typeface="Arial" charset="0"/>
                <a:ea typeface="Arial" charset="0"/>
                <a:cs typeface="Arial" charset="0"/>
              </a:defRPr>
            </a:lvl3pPr>
            <a:lvl4pPr marL="1630363" indent="-233363" defTabSz="931863">
              <a:spcBef>
                <a:spcPct val="30000"/>
              </a:spcBef>
              <a:defRPr sz="1200">
                <a:solidFill>
                  <a:schemeClr val="tx1"/>
                </a:solidFill>
                <a:latin typeface="Arial" charset="0"/>
                <a:ea typeface="Arial" charset="0"/>
                <a:cs typeface="Arial" charset="0"/>
              </a:defRPr>
            </a:lvl4pPr>
            <a:lvl5pPr marL="2097088" indent="-233363" defTabSz="931863">
              <a:spcBef>
                <a:spcPct val="30000"/>
              </a:spcBef>
              <a:defRPr sz="1200">
                <a:solidFill>
                  <a:schemeClr val="tx1"/>
                </a:solidFill>
                <a:latin typeface="Arial" charset="0"/>
                <a:ea typeface="Arial" charset="0"/>
                <a:cs typeface="Arial" charset="0"/>
              </a:defRPr>
            </a:lvl5pPr>
            <a:lvl6pPr marL="2554288" indent="-233363" defTabSz="931863" eaLnBrk="0" fontAlgn="base" hangingPunct="0">
              <a:spcBef>
                <a:spcPct val="30000"/>
              </a:spcBef>
              <a:spcAft>
                <a:spcPct val="0"/>
              </a:spcAft>
              <a:defRPr sz="1200">
                <a:solidFill>
                  <a:schemeClr val="tx1"/>
                </a:solidFill>
                <a:latin typeface="Arial" charset="0"/>
                <a:ea typeface="Arial" charset="0"/>
                <a:cs typeface="Arial" charset="0"/>
              </a:defRPr>
            </a:lvl6pPr>
            <a:lvl7pPr marL="3011488" indent="-233363" defTabSz="931863" eaLnBrk="0" fontAlgn="base" hangingPunct="0">
              <a:spcBef>
                <a:spcPct val="30000"/>
              </a:spcBef>
              <a:spcAft>
                <a:spcPct val="0"/>
              </a:spcAft>
              <a:defRPr sz="1200">
                <a:solidFill>
                  <a:schemeClr val="tx1"/>
                </a:solidFill>
                <a:latin typeface="Arial" charset="0"/>
                <a:ea typeface="Arial" charset="0"/>
                <a:cs typeface="Arial" charset="0"/>
              </a:defRPr>
            </a:lvl7pPr>
            <a:lvl8pPr marL="3468688" indent="-233363" defTabSz="931863" eaLnBrk="0" fontAlgn="base" hangingPunct="0">
              <a:spcBef>
                <a:spcPct val="30000"/>
              </a:spcBef>
              <a:spcAft>
                <a:spcPct val="0"/>
              </a:spcAft>
              <a:defRPr sz="1200">
                <a:solidFill>
                  <a:schemeClr val="tx1"/>
                </a:solidFill>
                <a:latin typeface="Arial" charset="0"/>
                <a:ea typeface="Arial" charset="0"/>
                <a:cs typeface="Arial" charset="0"/>
              </a:defRPr>
            </a:lvl8pPr>
            <a:lvl9pPr marL="3925888" indent="-233363" defTabSz="931863"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B8CC00ED-8CF2-AF4C-8F0D-2B538DF64EBB}" type="slidenum">
              <a:rPr lang="en-US" altLang="en-US">
                <a:latin typeface="Times New Roman" charset="0"/>
              </a:rPr>
              <a:pPr>
                <a:spcBef>
                  <a:spcPct val="0"/>
                </a:spcBef>
              </a:pPr>
              <a:t>29</a:t>
            </a:fld>
            <a:endParaRPr lang="en-US" altLang="en-US">
              <a:latin typeface="Times New Roman" charset="0"/>
            </a:endParaRPr>
          </a:p>
        </p:txBody>
      </p:sp>
      <p:sp>
        <p:nvSpPr>
          <p:cNvPr id="149507" name="Rectangle 2"/>
          <p:cNvSpPr>
            <a:spLocks noGrp="1" noRot="1" noChangeAspect="1" noChangeArrowheads="1" noTextEdit="1"/>
          </p:cNvSpPr>
          <p:nvPr>
            <p:ph type="sldImg"/>
          </p:nvPr>
        </p:nvSpPr>
        <p:spPr>
          <a:xfrm>
            <a:off x="407988" y="696913"/>
            <a:ext cx="6197600" cy="3486150"/>
          </a:xfrm>
          <a:ln/>
        </p:spPr>
      </p:sp>
      <p:sp>
        <p:nvSpPr>
          <p:cNvPr id="149508" name="Rectangle 3"/>
          <p:cNvSpPr>
            <a:spLocks noGrp="1" noChangeArrowheads="1"/>
          </p:cNvSpPr>
          <p:nvPr>
            <p:ph type="body" idx="1"/>
          </p:nvPr>
        </p:nvSpPr>
        <p:spPr>
          <a:xfrm>
            <a:off x="701675" y="4416425"/>
            <a:ext cx="5607050"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2067537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30</a:t>
            </a:fld>
            <a:endParaRPr lang="en-US"/>
          </a:p>
        </p:txBody>
      </p:sp>
    </p:spTree>
    <p:extLst>
      <p:ext uri="{BB962C8B-B14F-4D97-AF65-F5344CB8AC3E}">
        <p14:creationId xmlns:p14="http://schemas.microsoft.com/office/powerpoint/2010/main" val="396493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EB31B6-E888-8641-842F-22156FAD8BBC}" type="slidenum">
              <a:rPr lang="en-US" smtClean="0"/>
              <a:t>4</a:t>
            </a:fld>
            <a:endParaRPr lang="en-US"/>
          </a:p>
        </p:txBody>
      </p:sp>
    </p:spTree>
    <p:extLst>
      <p:ext uri="{BB962C8B-B14F-4D97-AF65-F5344CB8AC3E}">
        <p14:creationId xmlns:p14="http://schemas.microsoft.com/office/powerpoint/2010/main" val="940111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31</a:t>
            </a:fld>
            <a:endParaRPr lang="en-US"/>
          </a:p>
        </p:txBody>
      </p:sp>
    </p:spTree>
    <p:extLst>
      <p:ext uri="{BB962C8B-B14F-4D97-AF65-F5344CB8AC3E}">
        <p14:creationId xmlns:p14="http://schemas.microsoft.com/office/powerpoint/2010/main" val="820332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1805240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33</a:t>
            </a:fld>
            <a:endParaRPr lang="en-US"/>
          </a:p>
        </p:txBody>
      </p:sp>
    </p:spTree>
    <p:extLst>
      <p:ext uri="{BB962C8B-B14F-4D97-AF65-F5344CB8AC3E}">
        <p14:creationId xmlns:p14="http://schemas.microsoft.com/office/powerpoint/2010/main" val="1788986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1662452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xfrm>
            <a:off x="406400" y="696913"/>
            <a:ext cx="6197600" cy="3486150"/>
          </a:xfrm>
          <a:ln/>
        </p:spPr>
      </p:sp>
      <p:sp>
        <p:nvSpPr>
          <p:cNvPr id="165891" name="Rectangle 3"/>
          <p:cNvSpPr>
            <a:spLocks noGrp="1" noChangeArrowheads="1"/>
          </p:cNvSpPr>
          <p:nvPr>
            <p:ph type="body" idx="1"/>
          </p:nvPr>
        </p:nvSpPr>
        <p:spPr>
          <a:xfrm>
            <a:off x="700088" y="4416425"/>
            <a:ext cx="5610225"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978619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36</a:t>
            </a:fld>
            <a:endParaRPr lang="en-US"/>
          </a:p>
        </p:txBody>
      </p:sp>
    </p:spTree>
    <p:extLst>
      <p:ext uri="{BB962C8B-B14F-4D97-AF65-F5344CB8AC3E}">
        <p14:creationId xmlns:p14="http://schemas.microsoft.com/office/powerpoint/2010/main" val="578365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37</a:t>
            </a:fld>
            <a:endParaRPr lang="en-US"/>
          </a:p>
        </p:txBody>
      </p:sp>
    </p:spTree>
    <p:extLst>
      <p:ext uri="{BB962C8B-B14F-4D97-AF65-F5344CB8AC3E}">
        <p14:creationId xmlns:p14="http://schemas.microsoft.com/office/powerpoint/2010/main" val="674138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EB31B6-E888-8641-842F-22156FAD8BBC}" type="slidenum">
              <a:rPr lang="en-US" smtClean="0"/>
              <a:t>5</a:t>
            </a:fld>
            <a:endParaRPr lang="en-US"/>
          </a:p>
        </p:txBody>
      </p:sp>
    </p:spTree>
    <p:extLst>
      <p:ext uri="{BB962C8B-B14F-4D97-AF65-F5344CB8AC3E}">
        <p14:creationId xmlns:p14="http://schemas.microsoft.com/office/powerpoint/2010/main" val="279931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B31B6-E888-8641-842F-22156FAD8BBC}" type="slidenum">
              <a:rPr lang="en-US" smtClean="0"/>
              <a:t>6</a:t>
            </a:fld>
            <a:endParaRPr lang="en-US"/>
          </a:p>
        </p:txBody>
      </p:sp>
    </p:spTree>
    <p:extLst>
      <p:ext uri="{BB962C8B-B14F-4D97-AF65-F5344CB8AC3E}">
        <p14:creationId xmlns:p14="http://schemas.microsoft.com/office/powerpoint/2010/main" val="7367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EB31B6-E888-8641-842F-22156FAD8BBC}" type="slidenum">
              <a:rPr lang="en-US" smtClean="0"/>
              <a:t>7</a:t>
            </a:fld>
            <a:endParaRPr lang="en-US"/>
          </a:p>
        </p:txBody>
      </p:sp>
    </p:spTree>
    <p:extLst>
      <p:ext uri="{BB962C8B-B14F-4D97-AF65-F5344CB8AC3E}">
        <p14:creationId xmlns:p14="http://schemas.microsoft.com/office/powerpoint/2010/main" val="231530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EB31B6-E888-8641-842F-22156FAD8BBC}" type="slidenum">
              <a:rPr lang="en-US" smtClean="0"/>
              <a:t>8</a:t>
            </a:fld>
            <a:endParaRPr lang="en-US"/>
          </a:p>
        </p:txBody>
      </p:sp>
    </p:spTree>
    <p:extLst>
      <p:ext uri="{BB962C8B-B14F-4D97-AF65-F5344CB8AC3E}">
        <p14:creationId xmlns:p14="http://schemas.microsoft.com/office/powerpoint/2010/main" val="2129238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9</a:t>
            </a:fld>
            <a:endParaRPr lang="en-US"/>
          </a:p>
        </p:txBody>
      </p:sp>
    </p:spTree>
    <p:extLst>
      <p:ext uri="{BB962C8B-B14F-4D97-AF65-F5344CB8AC3E}">
        <p14:creationId xmlns:p14="http://schemas.microsoft.com/office/powerpoint/2010/main" val="330881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31B6-E888-8641-842F-22156FAD8BBC}" type="slidenum">
              <a:rPr lang="en-US" smtClean="0"/>
              <a:t>10</a:t>
            </a:fld>
            <a:endParaRPr lang="en-US"/>
          </a:p>
        </p:txBody>
      </p:sp>
    </p:spTree>
    <p:extLst>
      <p:ext uri="{BB962C8B-B14F-4D97-AF65-F5344CB8AC3E}">
        <p14:creationId xmlns:p14="http://schemas.microsoft.com/office/powerpoint/2010/main" val="1176298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EFE21B-AD3C-4314-A8F9-2E4399913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BDCA1890-780A-4C6B-975F-B6EA0BE0A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C8A5B469-4EB7-4B56-BEC5-24C0C351FC57}"/>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5" name="Footer Placeholder 4">
            <a:extLst>
              <a:ext uri="{FF2B5EF4-FFF2-40B4-BE49-F238E27FC236}">
                <a16:creationId xmlns:a16="http://schemas.microsoft.com/office/drawing/2014/main" xmlns="" id="{4757F055-9D1F-48A1-B456-6E996B9E22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A304391-1468-483E-8058-346F57BE8810}"/>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355353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01D57A-F0A6-4AD5-94AF-03E3CC1FEB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516CECA0-1CCF-43A5-9AC1-C11AABAFC3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8874EED-6E7F-43F8-B4C0-647F9A83FFE4}"/>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5" name="Footer Placeholder 4">
            <a:extLst>
              <a:ext uri="{FF2B5EF4-FFF2-40B4-BE49-F238E27FC236}">
                <a16:creationId xmlns:a16="http://schemas.microsoft.com/office/drawing/2014/main" xmlns="" id="{89061288-1309-4669-B99F-27E80C3E66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8E1C1E5-5A11-4D79-9003-181E1EDEEAD4}"/>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353508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B0F0313-733D-4B4C-B20C-21C90C7E65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772606C-0B5B-4A47-BDB2-A757E3D064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5240B43-8E26-4FEA-B6B2-3202057691FA}"/>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5" name="Footer Placeholder 4">
            <a:extLst>
              <a:ext uri="{FF2B5EF4-FFF2-40B4-BE49-F238E27FC236}">
                <a16:creationId xmlns:a16="http://schemas.microsoft.com/office/drawing/2014/main" xmlns="" id="{29120FE7-4B63-4D40-B804-82BEE0F992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F5470B7-E3A5-4650-B852-C202430789F2}"/>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4239533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E5C148DD-BC14-A042-8723-69CA56E8A00E}" type="slidenum">
              <a:rPr lang="en-US" altLang="en-US"/>
              <a:pPr/>
              <a:t>‹#›</a:t>
            </a:fld>
            <a:endParaRPr lang="en-US" altLang="en-US"/>
          </a:p>
        </p:txBody>
      </p:sp>
    </p:spTree>
    <p:extLst>
      <p:ext uri="{BB962C8B-B14F-4D97-AF65-F5344CB8AC3E}">
        <p14:creationId xmlns:p14="http://schemas.microsoft.com/office/powerpoint/2010/main" val="153492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88E117-0271-4442-9D1B-37E5E87204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0C438D8-601A-40EA-871E-7BF9312A41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9E1C1C4-CF17-4BCF-A3BB-B168E46A1FDE}"/>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5" name="Footer Placeholder 4">
            <a:extLst>
              <a:ext uri="{FF2B5EF4-FFF2-40B4-BE49-F238E27FC236}">
                <a16:creationId xmlns:a16="http://schemas.microsoft.com/office/drawing/2014/main" xmlns="" id="{4C749CAF-4397-473B-AD4A-42C303E265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804EF44-6FAE-48C1-910C-83EFA236FD9A}"/>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307397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BEAA6-D093-4F1C-9D7D-E653D394E1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9C67545-BE82-4262-BFC3-D44FE35BAB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13E68AC-375E-4458-9DA8-177F3DE08C17}"/>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5" name="Footer Placeholder 4">
            <a:extLst>
              <a:ext uri="{FF2B5EF4-FFF2-40B4-BE49-F238E27FC236}">
                <a16:creationId xmlns:a16="http://schemas.microsoft.com/office/drawing/2014/main" xmlns="" id="{86A10F99-A3F8-445C-A57F-C8CC48C4C9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66222DF-0F81-4A27-8792-2196F22204C0}"/>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1857523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D0874-E4D3-4686-9072-D879D302A4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ACBE08D-5ECD-4BEB-B957-98FF6BB9EA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A6A27121-6E3F-40B5-8175-F4A2E07EA1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45615813-BD7F-4A18-AF1F-7B73EAEFA3A1}"/>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6" name="Footer Placeholder 5">
            <a:extLst>
              <a:ext uri="{FF2B5EF4-FFF2-40B4-BE49-F238E27FC236}">
                <a16:creationId xmlns:a16="http://schemas.microsoft.com/office/drawing/2014/main" xmlns="" id="{A6B958FE-50DB-4C36-9B36-A3DE889D1F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5581187-0880-4B0A-8374-515A6629C479}"/>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99121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5D89D-EE8E-4B15-8AD2-37FD1A59C3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65E7FF4-E631-4166-ACCF-ED19019540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ECB8E84-9C74-49BB-9254-64EC027EAA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73D402B8-A81A-49BE-B150-91AF0179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6A2873B-9070-4B69-9B3B-EBD8C0EDEC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0AD21FF9-C861-4393-8A5E-44F96193A280}"/>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8" name="Footer Placeholder 7">
            <a:extLst>
              <a:ext uri="{FF2B5EF4-FFF2-40B4-BE49-F238E27FC236}">
                <a16:creationId xmlns:a16="http://schemas.microsoft.com/office/drawing/2014/main" xmlns="" id="{FC980358-34D3-4D1C-8A75-2467EE0330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D01B9CC-4265-49EB-88CE-BBB974B08241}"/>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314581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F5773-AA7D-4796-9CD3-BF4F05B561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3CFEE38C-2754-4348-8B75-063FBE1D048D}"/>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4" name="Footer Placeholder 3">
            <a:extLst>
              <a:ext uri="{FF2B5EF4-FFF2-40B4-BE49-F238E27FC236}">
                <a16:creationId xmlns:a16="http://schemas.microsoft.com/office/drawing/2014/main" xmlns="" id="{7D756650-8DED-4B25-8561-4150FC7E309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7E5E283A-71B8-437A-8195-FCF9CA0795CB}"/>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171686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7678FA-4467-435B-A6A5-924DCB65CD5F}"/>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3" name="Footer Placeholder 2">
            <a:extLst>
              <a:ext uri="{FF2B5EF4-FFF2-40B4-BE49-F238E27FC236}">
                <a16:creationId xmlns:a16="http://schemas.microsoft.com/office/drawing/2014/main" xmlns="" id="{13B15155-E3B8-41D1-8B9F-2450B59376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5529CD0-5216-4D01-A559-441E43929B37}"/>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1288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FC6F4-7F5E-45DC-BEAC-39FA0916AB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2664D9C-DAA1-4009-AEC4-6723871E87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9D343AD0-005E-4E6E-BDD6-C6879B043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ECB3410-C6E3-4FBA-8873-EAB901C60EC2}"/>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6" name="Footer Placeholder 5">
            <a:extLst>
              <a:ext uri="{FF2B5EF4-FFF2-40B4-BE49-F238E27FC236}">
                <a16:creationId xmlns:a16="http://schemas.microsoft.com/office/drawing/2014/main" xmlns="" id="{89E9231B-9764-49B7-A8A8-A8CF6BCAE1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C65BD03-1FDD-49DF-B137-1D274ECBE5F1}"/>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2438054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A0458-98EA-4EBC-AAA7-DBA2CA722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12420EA1-57C6-4CE0-9D76-96D85676F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43CA5527-1722-4336-9592-60808CCA2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4CD5D56-56BB-43CD-A755-F5452757ED6A}"/>
              </a:ext>
            </a:extLst>
          </p:cNvPr>
          <p:cNvSpPr>
            <a:spLocks noGrp="1"/>
          </p:cNvSpPr>
          <p:nvPr>
            <p:ph type="dt" sz="half" idx="10"/>
          </p:nvPr>
        </p:nvSpPr>
        <p:spPr/>
        <p:txBody>
          <a:bodyPr/>
          <a:lstStyle/>
          <a:p>
            <a:fld id="{63891F00-1BC6-4EFE-BAA7-D9E7D70A77C6}" type="datetimeFigureOut">
              <a:rPr lang="en-GB" smtClean="0"/>
              <a:t>09/10/2018</a:t>
            </a:fld>
            <a:endParaRPr lang="en-GB"/>
          </a:p>
        </p:txBody>
      </p:sp>
      <p:sp>
        <p:nvSpPr>
          <p:cNvPr id="6" name="Footer Placeholder 5">
            <a:extLst>
              <a:ext uri="{FF2B5EF4-FFF2-40B4-BE49-F238E27FC236}">
                <a16:creationId xmlns:a16="http://schemas.microsoft.com/office/drawing/2014/main" xmlns="" id="{009B22DF-F51C-4E30-9271-2578A869B3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2C9674B5-6D97-4C0B-B9EE-C052C2341924}"/>
              </a:ext>
            </a:extLst>
          </p:cNvPr>
          <p:cNvSpPr>
            <a:spLocks noGrp="1"/>
          </p:cNvSpPr>
          <p:nvPr>
            <p:ph type="sldNum" sz="quarter" idx="12"/>
          </p:nvPr>
        </p:nvSpPr>
        <p:spPr/>
        <p:txBody>
          <a:bodyPr/>
          <a:lstStyle/>
          <a:p>
            <a:fld id="{5F43E752-7CE7-4222-B5DB-A131B682AA08}" type="slidenum">
              <a:rPr lang="en-GB" smtClean="0"/>
              <a:t>‹#›</a:t>
            </a:fld>
            <a:endParaRPr lang="en-GB"/>
          </a:p>
        </p:txBody>
      </p:sp>
    </p:spTree>
    <p:extLst>
      <p:ext uri="{BB962C8B-B14F-4D97-AF65-F5344CB8AC3E}">
        <p14:creationId xmlns:p14="http://schemas.microsoft.com/office/powerpoint/2010/main" val="23055639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0A9054-FFE7-4D4E-8CBB-6760E115D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299BE431-3746-463A-AA17-9D33715627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D3DFAA-FDA0-457B-B434-BC88EBDCD9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1F00-1BC6-4EFE-BAA7-D9E7D70A77C6}" type="datetimeFigureOut">
              <a:rPr lang="en-GB" smtClean="0"/>
              <a:t>09/10/2018</a:t>
            </a:fld>
            <a:endParaRPr lang="en-GB"/>
          </a:p>
        </p:txBody>
      </p:sp>
      <p:sp>
        <p:nvSpPr>
          <p:cNvPr id="5" name="Footer Placeholder 4">
            <a:extLst>
              <a:ext uri="{FF2B5EF4-FFF2-40B4-BE49-F238E27FC236}">
                <a16:creationId xmlns:a16="http://schemas.microsoft.com/office/drawing/2014/main" xmlns="" id="{AAE4B799-E323-4EF8-922A-26188EACD2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6617D947-F6B6-442F-B893-ED351DE5EF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3E752-7CE7-4222-B5DB-A131B682AA08}" type="slidenum">
              <a:rPr lang="en-GB" smtClean="0"/>
              <a:t>‹#›</a:t>
            </a:fld>
            <a:endParaRPr lang="en-GB"/>
          </a:p>
        </p:txBody>
      </p:sp>
    </p:spTree>
    <p:extLst>
      <p:ext uri="{BB962C8B-B14F-4D97-AF65-F5344CB8AC3E}">
        <p14:creationId xmlns:p14="http://schemas.microsoft.com/office/powerpoint/2010/main" val="635839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png"/><Relationship Id="rId5"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tif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61.jpeg"/><Relationship Id="rId10" Type="http://schemas.openxmlformats.org/officeDocument/2006/relationships/image" Target="../media/image62.jpeg"/><Relationship Id="rId11"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B33B727-A794-4EEE-990B-DB1BA7236AFA}"/>
              </a:ext>
            </a:extLst>
          </p:cNvPr>
          <p:cNvSpPr txBox="1"/>
          <p:nvPr/>
        </p:nvSpPr>
        <p:spPr>
          <a:xfrm>
            <a:off x="4644320" y="2366377"/>
            <a:ext cx="2903359" cy="646331"/>
          </a:xfrm>
          <a:prstGeom prst="rect">
            <a:avLst/>
          </a:prstGeom>
          <a:noFill/>
        </p:spPr>
        <p:txBody>
          <a:bodyPr wrap="none" rtlCol="0">
            <a:spAutoFit/>
          </a:bodyPr>
          <a:lstStyle/>
          <a:p>
            <a:r>
              <a:rPr lang="en-US" sz="3600" dirty="0">
                <a:latin typeface="Arial" panose="020B0604020202020204" pitchFamily="34" charset="0"/>
                <a:ea typeface="Avenir Book" charset="0"/>
                <a:cs typeface="Arial" panose="020B0604020202020204" pitchFamily="34" charset="0"/>
              </a:rPr>
              <a:t>Ion Channels</a:t>
            </a:r>
          </a:p>
        </p:txBody>
      </p:sp>
    </p:spTree>
    <p:extLst>
      <p:ext uri="{BB962C8B-B14F-4D97-AF65-F5344CB8AC3E}">
        <p14:creationId xmlns:p14="http://schemas.microsoft.com/office/powerpoint/2010/main" val="1245948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902" y="6013497"/>
            <a:ext cx="11247503" cy="369332"/>
          </a:xfrm>
          <a:prstGeom prst="rect">
            <a:avLst/>
          </a:prstGeom>
          <a:noFill/>
        </p:spPr>
        <p:txBody>
          <a:bodyPr wrap="non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ions separated by a membrane with selective permeability, which breaks down during impulses</a:t>
            </a:r>
          </a:p>
        </p:txBody>
      </p:sp>
      <p:sp>
        <p:nvSpPr>
          <p:cNvPr id="5" name="Rectangle 4"/>
          <p:cNvSpPr/>
          <p:nvPr/>
        </p:nvSpPr>
        <p:spPr>
          <a:xfrm>
            <a:off x="1887020" y="1027894"/>
            <a:ext cx="8130283" cy="4202882"/>
          </a:xfrm>
          <a:prstGeom prst="rect">
            <a:avLst/>
          </a:prstGeom>
        </p:spPr>
        <p:txBody>
          <a:bodyPr wrap="square">
            <a:spAutoFit/>
          </a:bodyPr>
          <a:lstStyle/>
          <a:p>
            <a:pPr>
              <a:lnSpc>
                <a:spcPct val="150000"/>
              </a:lnSpc>
            </a:pPr>
            <a:r>
              <a:rPr lang="en-US" dirty="0">
                <a:solidFill>
                  <a:srgbClr val="111111"/>
                </a:solidFill>
                <a:latin typeface="Times" charset="0"/>
              </a:rPr>
              <a:t>“</a:t>
            </a:r>
            <a:r>
              <a:rPr lang="en-US" i="1" dirty="0">
                <a:solidFill>
                  <a:srgbClr val="111111"/>
                </a:solidFill>
                <a:latin typeface="Times" charset="0"/>
              </a:rPr>
              <a:t>Let us imagine that these electrolytes diffuse unhindered from the axial cross section of the fibrils into the surrounding fluid, while they are prevented from diffusing through the longitudinal section by an intact plasmalemma which is impermeable to one kind of ion such as the anion (PO</a:t>
            </a:r>
            <a:r>
              <a:rPr lang="en-US" sz="1400" dirty="0">
                <a:solidFill>
                  <a:srgbClr val="111111"/>
                </a:solidFill>
                <a:latin typeface="MTSYN" charset="0"/>
              </a:rPr>
              <a:t>−</a:t>
            </a:r>
            <a:r>
              <a:rPr lang="en-US" sz="1400" dirty="0">
                <a:solidFill>
                  <a:srgbClr val="111111"/>
                </a:solidFill>
                <a:latin typeface="Times" charset="0"/>
              </a:rPr>
              <a:t>4 </a:t>
            </a:r>
            <a:r>
              <a:rPr lang="en-US" i="1" dirty="0">
                <a:solidFill>
                  <a:srgbClr val="111111"/>
                </a:solidFill>
                <a:latin typeface="Times" charset="0"/>
              </a:rPr>
              <a:t>etc.) to a greater or lesser degree. Then an electrical double layer would emerge at the surface of the fibril, with negative charges towards the inside and positive charges towards the outside. Indeed, this electrical double layer must also exist in the undamaged fiber, but would become apparent only in response to lesion or stimulation (negative variation). This assumption would imply a theory of pre-existence. As the semipermeable membrane plays an essential role in this theory, I will succinctly call it ‘</a:t>
            </a:r>
            <a:r>
              <a:rPr lang="en-US" b="1" i="1" dirty="0">
                <a:solidFill>
                  <a:srgbClr val="111111"/>
                </a:solidFill>
                <a:latin typeface="Times" charset="0"/>
              </a:rPr>
              <a:t>Membrane Theory</a:t>
            </a:r>
            <a:r>
              <a:rPr lang="en-US" i="1" dirty="0">
                <a:solidFill>
                  <a:srgbClr val="111111"/>
                </a:solidFill>
                <a:latin typeface="Times" charset="0"/>
              </a:rPr>
              <a:t>’</a:t>
            </a:r>
            <a:r>
              <a:rPr lang="en-US" dirty="0">
                <a:solidFill>
                  <a:srgbClr val="111111"/>
                </a:solidFill>
                <a:latin typeface="Times" charset="0"/>
              </a:rPr>
              <a:t>.” </a:t>
            </a:r>
            <a:endParaRPr lang="en-US" dirty="0"/>
          </a:p>
        </p:txBody>
      </p:sp>
    </p:spTree>
    <p:extLst>
      <p:ext uri="{BB962C8B-B14F-4D97-AF65-F5344CB8AC3E}">
        <p14:creationId xmlns:p14="http://schemas.microsoft.com/office/powerpoint/2010/main" val="426107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mage result for squid giant ax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814" y="1305547"/>
            <a:ext cx="6420404" cy="38315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2EADDF5-3B61-435A-A8EF-07E93EABFAFF}"/>
              </a:ext>
            </a:extLst>
          </p:cNvPr>
          <p:cNvSpPr/>
          <p:nvPr/>
        </p:nvSpPr>
        <p:spPr>
          <a:xfrm>
            <a:off x="2565114" y="291312"/>
            <a:ext cx="7534383"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 </a:t>
            </a:r>
            <a:r>
              <a:rPr lang="en-US" dirty="0">
                <a:latin typeface="Arial" panose="020B0604020202020204" pitchFamily="34" charset="0"/>
                <a:ea typeface="Avenir Book" charset="0"/>
                <a:cs typeface="Arial" panose="020B0604020202020204" pitchFamily="34" charset="0"/>
              </a:rPr>
              <a:t>is the membrane breakdown hypothesis correct?</a:t>
            </a:r>
          </a:p>
        </p:txBody>
      </p:sp>
      <p:pic>
        <p:nvPicPr>
          <p:cNvPr id="8" name="Picture 2" descr="mage result for squid giant axon">
            <a:extLst>
              <a:ext uri="{FF2B5EF4-FFF2-40B4-BE49-F238E27FC236}">
                <a16:creationId xmlns:a16="http://schemas.microsoft.com/office/drawing/2014/main" xmlns="" id="{578C52B3-906D-473B-BD36-F972BFB0D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91" y="1195638"/>
            <a:ext cx="4373328" cy="404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7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4224" y="2000227"/>
            <a:ext cx="5694591" cy="2657475"/>
          </a:xfrm>
          <a:prstGeom prst="rect">
            <a:avLst/>
          </a:prstGeom>
        </p:spPr>
      </p:pic>
      <p:pic>
        <p:nvPicPr>
          <p:cNvPr id="4098" name="Picture 2" descr=" Wheatstone bridge has four resistors forming the sides of a di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799" y="2100262"/>
            <a:ext cx="3457575" cy="26574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43847" y="1169596"/>
            <a:ext cx="2121093" cy="369332"/>
          </a:xfrm>
          <a:prstGeom prst="rect">
            <a:avLst/>
          </a:prstGeom>
        </p:spPr>
        <p:txBody>
          <a:bodyPr wrap="none">
            <a:spAutoFit/>
          </a:bodyPr>
          <a:lstStyle/>
          <a:p>
            <a:r>
              <a:rPr lang="en-US" dirty="0">
                <a:solidFill>
                  <a:srgbClr val="222222"/>
                </a:solidFill>
                <a:latin typeface="Arial" charset="0"/>
              </a:rPr>
              <a:t>Wheatstone bridge</a:t>
            </a:r>
            <a:endParaRPr lang="en-US" dirty="0"/>
          </a:p>
        </p:txBody>
      </p:sp>
      <p:sp>
        <p:nvSpPr>
          <p:cNvPr id="8" name="Rectangle 7">
            <a:extLst>
              <a:ext uri="{FF2B5EF4-FFF2-40B4-BE49-F238E27FC236}">
                <a16:creationId xmlns:a16="http://schemas.microsoft.com/office/drawing/2014/main" xmlns="" id="{B9DB69A8-1132-4CA3-B8F0-524F16915E2D}"/>
              </a:ext>
            </a:extLst>
          </p:cNvPr>
          <p:cNvSpPr/>
          <p:nvPr/>
        </p:nvSpPr>
        <p:spPr>
          <a:xfrm>
            <a:off x="1843801" y="1269603"/>
            <a:ext cx="3852337" cy="369332"/>
          </a:xfrm>
          <a:prstGeom prst="rect">
            <a:avLst/>
          </a:prstGeom>
        </p:spPr>
        <p:txBody>
          <a:bodyPr wrap="none">
            <a:spAutoFit/>
          </a:bodyPr>
          <a:lstStyle/>
          <a:p>
            <a:r>
              <a:rPr lang="en-US" dirty="0">
                <a:latin typeface="Arial" panose="020B0604020202020204" pitchFamily="34" charset="0"/>
                <a:ea typeface="Avenir Book" charset="0"/>
                <a:cs typeface="Arial" panose="020B0604020202020204" pitchFamily="34" charset="0"/>
              </a:rPr>
              <a:t>Kacy Cole and Howard Curtis, 1939</a:t>
            </a:r>
          </a:p>
        </p:txBody>
      </p:sp>
      <p:pic>
        <p:nvPicPr>
          <p:cNvPr id="7" name="Picture 6">
            <a:extLst>
              <a:ext uri="{FF2B5EF4-FFF2-40B4-BE49-F238E27FC236}">
                <a16:creationId xmlns:a16="http://schemas.microsoft.com/office/drawing/2014/main" xmlns="" id="{4AF9ECB4-A1BA-42C1-AC7E-3057A0DEF07D}"/>
              </a:ext>
            </a:extLst>
          </p:cNvPr>
          <p:cNvPicPr>
            <a:picLocks noChangeAspect="1"/>
          </p:cNvPicPr>
          <p:nvPr/>
        </p:nvPicPr>
        <p:blipFill>
          <a:blip r:embed="rId5"/>
          <a:stretch>
            <a:fillRect/>
          </a:stretch>
        </p:blipFill>
        <p:spPr>
          <a:xfrm>
            <a:off x="6950608" y="1259329"/>
            <a:ext cx="4841955" cy="3579799"/>
          </a:xfrm>
          <a:prstGeom prst="rect">
            <a:avLst/>
          </a:prstGeom>
        </p:spPr>
      </p:pic>
    </p:spTree>
    <p:extLst>
      <p:ext uri="{BB962C8B-B14F-4D97-AF65-F5344CB8AC3E}">
        <p14:creationId xmlns:p14="http://schemas.microsoft.com/office/powerpoint/2010/main" val="328575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33548" y="1508741"/>
            <a:ext cx="5729589" cy="3840518"/>
          </a:xfrm>
          <a:prstGeom prst="rect">
            <a:avLst/>
          </a:prstGeom>
        </p:spPr>
      </p:pic>
      <p:pic>
        <p:nvPicPr>
          <p:cNvPr id="6" name="Picture 5"/>
          <p:cNvPicPr>
            <a:picLocks noChangeAspect="1"/>
          </p:cNvPicPr>
          <p:nvPr/>
        </p:nvPicPr>
        <p:blipFill>
          <a:blip r:embed="rId4"/>
          <a:stretch>
            <a:fillRect/>
          </a:stretch>
        </p:blipFill>
        <p:spPr>
          <a:xfrm>
            <a:off x="8285980" y="1226712"/>
            <a:ext cx="2686821" cy="4184121"/>
          </a:xfrm>
          <a:prstGeom prst="rect">
            <a:avLst/>
          </a:prstGeom>
        </p:spPr>
      </p:pic>
      <p:sp>
        <p:nvSpPr>
          <p:cNvPr id="9" name="TextBox 8">
            <a:extLst>
              <a:ext uri="{FF2B5EF4-FFF2-40B4-BE49-F238E27FC236}">
                <a16:creationId xmlns:a16="http://schemas.microsoft.com/office/drawing/2014/main" xmlns="" id="{95C3208B-6DB1-4E92-B192-82254459299A}"/>
              </a:ext>
            </a:extLst>
          </p:cNvPr>
          <p:cNvSpPr txBox="1"/>
          <p:nvPr/>
        </p:nvSpPr>
        <p:spPr>
          <a:xfrm>
            <a:off x="3032329" y="6188157"/>
            <a:ext cx="5647700" cy="369332"/>
          </a:xfrm>
          <a:prstGeom prst="rect">
            <a:avLst/>
          </a:prstGeom>
          <a:noFill/>
        </p:spPr>
        <p:txBody>
          <a:bodyPr wrap="non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Membrane breakdown hypothesis holds</a:t>
            </a:r>
          </a:p>
        </p:txBody>
      </p:sp>
    </p:spTree>
    <p:extLst>
      <p:ext uri="{BB962C8B-B14F-4D97-AF65-F5344CB8AC3E}">
        <p14:creationId xmlns:p14="http://schemas.microsoft.com/office/powerpoint/2010/main" val="12392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3C2834-778B-4E8F-BF81-7D04442E4A0E}"/>
              </a:ext>
            </a:extLst>
          </p:cNvPr>
          <p:cNvPicPr>
            <a:picLocks noChangeAspect="1"/>
          </p:cNvPicPr>
          <p:nvPr/>
        </p:nvPicPr>
        <p:blipFill>
          <a:blip r:embed="rId3"/>
          <a:stretch>
            <a:fillRect/>
          </a:stretch>
        </p:blipFill>
        <p:spPr>
          <a:xfrm>
            <a:off x="6298125" y="920037"/>
            <a:ext cx="2372407" cy="4944533"/>
          </a:xfrm>
          <a:prstGeom prst="rect">
            <a:avLst/>
          </a:prstGeom>
        </p:spPr>
      </p:pic>
      <p:pic>
        <p:nvPicPr>
          <p:cNvPr id="4" name="Picture 3">
            <a:extLst>
              <a:ext uri="{FF2B5EF4-FFF2-40B4-BE49-F238E27FC236}">
                <a16:creationId xmlns:a16="http://schemas.microsoft.com/office/drawing/2014/main" xmlns="" id="{D2F3DAA0-0FF8-45BF-9B0E-C7D06527E626}"/>
              </a:ext>
            </a:extLst>
          </p:cNvPr>
          <p:cNvPicPr>
            <a:picLocks noChangeAspect="1"/>
          </p:cNvPicPr>
          <p:nvPr/>
        </p:nvPicPr>
        <p:blipFill>
          <a:blip r:embed="rId4"/>
          <a:stretch>
            <a:fillRect/>
          </a:stretch>
        </p:blipFill>
        <p:spPr>
          <a:xfrm>
            <a:off x="8724303" y="800073"/>
            <a:ext cx="2145755" cy="6049682"/>
          </a:xfrm>
          <a:prstGeom prst="rect">
            <a:avLst/>
          </a:prstGeom>
        </p:spPr>
      </p:pic>
      <p:pic>
        <p:nvPicPr>
          <p:cNvPr id="5" name="Picture 4">
            <a:extLst>
              <a:ext uri="{FF2B5EF4-FFF2-40B4-BE49-F238E27FC236}">
                <a16:creationId xmlns:a16="http://schemas.microsoft.com/office/drawing/2014/main" xmlns="" id="{CC623369-5A94-43D3-9A57-D2AC6F05885C}"/>
              </a:ext>
            </a:extLst>
          </p:cNvPr>
          <p:cNvPicPr>
            <a:picLocks noChangeAspect="1"/>
          </p:cNvPicPr>
          <p:nvPr/>
        </p:nvPicPr>
        <p:blipFill>
          <a:blip r:embed="rId5"/>
          <a:stretch>
            <a:fillRect/>
          </a:stretch>
        </p:blipFill>
        <p:spPr>
          <a:xfrm>
            <a:off x="7298183" y="247412"/>
            <a:ext cx="3571875" cy="404813"/>
          </a:xfrm>
          <a:prstGeom prst="rect">
            <a:avLst/>
          </a:prstGeom>
        </p:spPr>
      </p:pic>
      <p:pic>
        <p:nvPicPr>
          <p:cNvPr id="7" name="Picture 6">
            <a:extLst>
              <a:ext uri="{FF2B5EF4-FFF2-40B4-BE49-F238E27FC236}">
                <a16:creationId xmlns:a16="http://schemas.microsoft.com/office/drawing/2014/main" xmlns="" id="{549BAB39-1E6E-4E39-9B33-E8B14BBF896E}"/>
              </a:ext>
            </a:extLst>
          </p:cNvPr>
          <p:cNvPicPr>
            <a:picLocks noChangeAspect="1"/>
          </p:cNvPicPr>
          <p:nvPr/>
        </p:nvPicPr>
        <p:blipFill>
          <a:blip r:embed="rId6"/>
          <a:stretch>
            <a:fillRect/>
          </a:stretch>
        </p:blipFill>
        <p:spPr>
          <a:xfrm>
            <a:off x="1503380" y="1030209"/>
            <a:ext cx="2796632" cy="4944533"/>
          </a:xfrm>
          <a:prstGeom prst="rect">
            <a:avLst/>
          </a:prstGeom>
        </p:spPr>
      </p:pic>
      <p:sp>
        <p:nvSpPr>
          <p:cNvPr id="8" name="Rectangle 7">
            <a:extLst>
              <a:ext uri="{FF2B5EF4-FFF2-40B4-BE49-F238E27FC236}">
                <a16:creationId xmlns:a16="http://schemas.microsoft.com/office/drawing/2014/main" xmlns="" id="{CDD1A4F0-4B4F-4AA0-8FDE-B3F46BB9475B}"/>
              </a:ext>
            </a:extLst>
          </p:cNvPr>
          <p:cNvSpPr/>
          <p:nvPr/>
        </p:nvSpPr>
        <p:spPr>
          <a:xfrm>
            <a:off x="785284" y="231719"/>
            <a:ext cx="7534383"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 </a:t>
            </a:r>
            <a:r>
              <a:rPr lang="en-US" dirty="0">
                <a:latin typeface="Arial" panose="020B0604020202020204" pitchFamily="34" charset="0"/>
                <a:ea typeface="Avenir Book" charset="0"/>
                <a:cs typeface="Arial" panose="020B0604020202020204" pitchFamily="34" charset="0"/>
              </a:rPr>
              <a:t>is the membrane breakdown hypothesis correct?</a:t>
            </a:r>
          </a:p>
        </p:txBody>
      </p:sp>
      <p:sp>
        <p:nvSpPr>
          <p:cNvPr id="9" name="Rectangle 8">
            <a:extLst>
              <a:ext uri="{FF2B5EF4-FFF2-40B4-BE49-F238E27FC236}">
                <a16:creationId xmlns:a16="http://schemas.microsoft.com/office/drawing/2014/main" xmlns="" id="{96A9697E-8176-4F78-9754-3D81F61066A8}"/>
              </a:ext>
            </a:extLst>
          </p:cNvPr>
          <p:cNvSpPr/>
          <p:nvPr/>
        </p:nvSpPr>
        <p:spPr>
          <a:xfrm>
            <a:off x="965181" y="6183557"/>
            <a:ext cx="4232825" cy="369332"/>
          </a:xfrm>
          <a:prstGeom prst="rect">
            <a:avLst/>
          </a:prstGeom>
        </p:spPr>
        <p:txBody>
          <a:bodyPr wrap="none">
            <a:spAutoFit/>
          </a:bodyPr>
          <a:lstStyle/>
          <a:p>
            <a:r>
              <a:rPr lang="en-US" dirty="0">
                <a:latin typeface="Arial" panose="020B0604020202020204" pitchFamily="34" charset="0"/>
                <a:ea typeface="Avenir Book" charset="0"/>
                <a:cs typeface="Arial" panose="020B0604020202020204" pitchFamily="34" charset="0"/>
              </a:rPr>
              <a:t>Alan Hodgkin and Andrew Huxley, 1939</a:t>
            </a:r>
          </a:p>
        </p:txBody>
      </p:sp>
    </p:spTree>
    <p:extLst>
      <p:ext uri="{BB962C8B-B14F-4D97-AF65-F5344CB8AC3E}">
        <p14:creationId xmlns:p14="http://schemas.microsoft.com/office/powerpoint/2010/main" val="200381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C2EAB97-04B6-4442-8CB2-1591188ECA43}"/>
              </a:ext>
            </a:extLst>
          </p:cNvPr>
          <p:cNvPicPr>
            <a:picLocks noChangeAspect="1"/>
          </p:cNvPicPr>
          <p:nvPr/>
        </p:nvPicPr>
        <p:blipFill>
          <a:blip r:embed="rId3"/>
          <a:stretch>
            <a:fillRect/>
          </a:stretch>
        </p:blipFill>
        <p:spPr>
          <a:xfrm>
            <a:off x="7666402" y="1419680"/>
            <a:ext cx="2895432" cy="2703388"/>
          </a:xfrm>
          <a:prstGeom prst="rect">
            <a:avLst/>
          </a:prstGeom>
        </p:spPr>
      </p:pic>
      <p:pic>
        <p:nvPicPr>
          <p:cNvPr id="8" name="Picture 7">
            <a:extLst>
              <a:ext uri="{FF2B5EF4-FFF2-40B4-BE49-F238E27FC236}">
                <a16:creationId xmlns:a16="http://schemas.microsoft.com/office/drawing/2014/main" xmlns="" id="{85772ED1-7B5E-45B2-BA56-AA306DEF48DB}"/>
              </a:ext>
            </a:extLst>
          </p:cNvPr>
          <p:cNvPicPr>
            <a:picLocks noChangeAspect="1"/>
          </p:cNvPicPr>
          <p:nvPr/>
        </p:nvPicPr>
        <p:blipFill rotWithShape="1">
          <a:blip r:embed="rId4"/>
          <a:srcRect l="9984" t="11231" r="12995" b="67893"/>
          <a:stretch/>
        </p:blipFill>
        <p:spPr>
          <a:xfrm>
            <a:off x="1736334" y="1736331"/>
            <a:ext cx="3123343" cy="2386737"/>
          </a:xfrm>
          <a:prstGeom prst="rect">
            <a:avLst/>
          </a:prstGeom>
        </p:spPr>
      </p:pic>
      <p:sp>
        <p:nvSpPr>
          <p:cNvPr id="9" name="Rectangle 8">
            <a:extLst>
              <a:ext uri="{FF2B5EF4-FFF2-40B4-BE49-F238E27FC236}">
                <a16:creationId xmlns:a16="http://schemas.microsoft.com/office/drawing/2014/main" xmlns="" id="{E7AF22F6-CB61-4A4A-A19D-76754C88F7AD}"/>
              </a:ext>
            </a:extLst>
          </p:cNvPr>
          <p:cNvSpPr/>
          <p:nvPr/>
        </p:nvSpPr>
        <p:spPr>
          <a:xfrm>
            <a:off x="1181592" y="4486835"/>
            <a:ext cx="4232825" cy="369332"/>
          </a:xfrm>
          <a:prstGeom prst="rect">
            <a:avLst/>
          </a:prstGeom>
        </p:spPr>
        <p:txBody>
          <a:bodyPr wrap="none">
            <a:spAutoFit/>
          </a:bodyPr>
          <a:lstStyle/>
          <a:p>
            <a:r>
              <a:rPr lang="en-US" dirty="0">
                <a:latin typeface="Arial" panose="020B0604020202020204" pitchFamily="34" charset="0"/>
                <a:ea typeface="Avenir Book" charset="0"/>
                <a:cs typeface="Arial" panose="020B0604020202020204" pitchFamily="34" charset="0"/>
              </a:rPr>
              <a:t>Alan Hodgkin and Andrew Huxley, 1939</a:t>
            </a:r>
          </a:p>
        </p:txBody>
      </p:sp>
      <p:sp>
        <p:nvSpPr>
          <p:cNvPr id="10" name="Rectangle 9">
            <a:extLst>
              <a:ext uri="{FF2B5EF4-FFF2-40B4-BE49-F238E27FC236}">
                <a16:creationId xmlns:a16="http://schemas.microsoft.com/office/drawing/2014/main" xmlns="" id="{17D9B782-5425-4CC8-9D27-9565AE797C23}"/>
              </a:ext>
            </a:extLst>
          </p:cNvPr>
          <p:cNvSpPr/>
          <p:nvPr/>
        </p:nvSpPr>
        <p:spPr>
          <a:xfrm>
            <a:off x="6921767" y="4456013"/>
            <a:ext cx="3852337" cy="369332"/>
          </a:xfrm>
          <a:prstGeom prst="rect">
            <a:avLst/>
          </a:prstGeom>
        </p:spPr>
        <p:txBody>
          <a:bodyPr wrap="none">
            <a:spAutoFit/>
          </a:bodyPr>
          <a:lstStyle/>
          <a:p>
            <a:r>
              <a:rPr lang="en-US" dirty="0">
                <a:latin typeface="Arial" panose="020B0604020202020204" pitchFamily="34" charset="0"/>
                <a:ea typeface="Avenir Book" charset="0"/>
                <a:cs typeface="Arial" panose="020B0604020202020204" pitchFamily="34" charset="0"/>
              </a:rPr>
              <a:t>Kacy Cole and Howard Curtis, 1939</a:t>
            </a:r>
          </a:p>
        </p:txBody>
      </p:sp>
    </p:spTree>
    <p:extLst>
      <p:ext uri="{BB962C8B-B14F-4D97-AF65-F5344CB8AC3E}">
        <p14:creationId xmlns:p14="http://schemas.microsoft.com/office/powerpoint/2010/main" val="40697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71BF6A3-ED8F-4CA2-8778-7EAAC037A08C}"/>
              </a:ext>
            </a:extLst>
          </p:cNvPr>
          <p:cNvPicPr>
            <a:picLocks noChangeAspect="1"/>
          </p:cNvPicPr>
          <p:nvPr/>
        </p:nvPicPr>
        <p:blipFill>
          <a:blip r:embed="rId3"/>
          <a:stretch>
            <a:fillRect/>
          </a:stretch>
        </p:blipFill>
        <p:spPr>
          <a:xfrm>
            <a:off x="2389002" y="1641100"/>
            <a:ext cx="7413996" cy="3218576"/>
          </a:xfrm>
          <a:prstGeom prst="rect">
            <a:avLst/>
          </a:prstGeom>
        </p:spPr>
      </p:pic>
      <p:sp>
        <p:nvSpPr>
          <p:cNvPr id="4" name="TextBox 3">
            <a:extLst>
              <a:ext uri="{FF2B5EF4-FFF2-40B4-BE49-F238E27FC236}">
                <a16:creationId xmlns:a16="http://schemas.microsoft.com/office/drawing/2014/main" xmlns="" id="{5087DF50-EFE8-4109-BACA-ED190CD66848}"/>
              </a:ext>
            </a:extLst>
          </p:cNvPr>
          <p:cNvSpPr txBox="1"/>
          <p:nvPr/>
        </p:nvSpPr>
        <p:spPr>
          <a:xfrm>
            <a:off x="2878216" y="6116237"/>
            <a:ext cx="6583854" cy="369332"/>
          </a:xfrm>
          <a:prstGeom prst="rect">
            <a:avLst/>
          </a:prstGeom>
          <a:noFill/>
        </p:spPr>
        <p:txBody>
          <a:bodyPr wrap="non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Membrane breakdown hypothesis needs revising</a:t>
            </a:r>
          </a:p>
        </p:txBody>
      </p:sp>
    </p:spTree>
    <p:extLst>
      <p:ext uri="{BB962C8B-B14F-4D97-AF65-F5344CB8AC3E}">
        <p14:creationId xmlns:p14="http://schemas.microsoft.com/office/powerpoint/2010/main" val="154949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514432-A9D5-4D3E-B17B-626B36FD61A0}"/>
              </a:ext>
            </a:extLst>
          </p:cNvPr>
          <p:cNvPicPr>
            <a:picLocks noChangeAspect="1"/>
          </p:cNvPicPr>
          <p:nvPr/>
        </p:nvPicPr>
        <p:blipFill>
          <a:blip r:embed="rId3"/>
          <a:stretch>
            <a:fillRect/>
          </a:stretch>
        </p:blipFill>
        <p:spPr>
          <a:xfrm>
            <a:off x="4424210" y="1030966"/>
            <a:ext cx="3824064" cy="4796068"/>
          </a:xfrm>
          <a:prstGeom prst="rect">
            <a:avLst/>
          </a:prstGeom>
        </p:spPr>
      </p:pic>
      <p:sp>
        <p:nvSpPr>
          <p:cNvPr id="4" name="Rectangle 3">
            <a:extLst>
              <a:ext uri="{FF2B5EF4-FFF2-40B4-BE49-F238E27FC236}">
                <a16:creationId xmlns:a16="http://schemas.microsoft.com/office/drawing/2014/main" xmlns="" id="{2874EA86-3C8D-4868-9E52-642305F808B3}"/>
              </a:ext>
            </a:extLst>
          </p:cNvPr>
          <p:cNvSpPr/>
          <p:nvPr/>
        </p:nvSpPr>
        <p:spPr>
          <a:xfrm>
            <a:off x="2244215" y="149526"/>
            <a:ext cx="8184055"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a:t>
            </a:r>
            <a:r>
              <a:rPr lang="en-US" dirty="0">
                <a:latin typeface="Arial" panose="020B0604020202020204" pitchFamily="34" charset="0"/>
                <a:ea typeface="Avenir Book" charset="0"/>
                <a:cs typeface="Arial" panose="020B0604020202020204" pitchFamily="34" charset="0"/>
              </a:rPr>
              <a:t> is sodium responsible for the overshoot of the action potential?</a:t>
            </a:r>
          </a:p>
        </p:txBody>
      </p:sp>
      <p:sp>
        <p:nvSpPr>
          <p:cNvPr id="5" name="TextBox 4">
            <a:extLst>
              <a:ext uri="{FF2B5EF4-FFF2-40B4-BE49-F238E27FC236}">
                <a16:creationId xmlns:a16="http://schemas.microsoft.com/office/drawing/2014/main" xmlns="" id="{EC736CB5-803F-4A81-B53B-DE54784497A6}"/>
              </a:ext>
            </a:extLst>
          </p:cNvPr>
          <p:cNvSpPr txBox="1"/>
          <p:nvPr/>
        </p:nvSpPr>
        <p:spPr>
          <a:xfrm>
            <a:off x="5333243" y="6249801"/>
            <a:ext cx="2005998" cy="369332"/>
          </a:xfrm>
          <a:prstGeom prst="rect">
            <a:avLst/>
          </a:prstGeom>
          <a:noFill/>
        </p:spPr>
        <p:txBody>
          <a:bodyPr wrap="non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Yes</a:t>
            </a:r>
          </a:p>
        </p:txBody>
      </p:sp>
    </p:spTree>
    <p:extLst>
      <p:ext uri="{BB962C8B-B14F-4D97-AF65-F5344CB8AC3E}">
        <p14:creationId xmlns:p14="http://schemas.microsoft.com/office/powerpoint/2010/main" val="15024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6ED4A3-B4A2-459F-90A1-B9E8CA7CBE79}"/>
              </a:ext>
            </a:extLst>
          </p:cNvPr>
          <p:cNvPicPr>
            <a:picLocks noChangeAspect="1"/>
          </p:cNvPicPr>
          <p:nvPr/>
        </p:nvPicPr>
        <p:blipFill>
          <a:blip r:embed="rId3"/>
          <a:stretch>
            <a:fillRect/>
          </a:stretch>
        </p:blipFill>
        <p:spPr>
          <a:xfrm>
            <a:off x="1672968" y="1171039"/>
            <a:ext cx="3057525" cy="4762500"/>
          </a:xfrm>
          <a:prstGeom prst="rect">
            <a:avLst/>
          </a:prstGeom>
        </p:spPr>
      </p:pic>
      <p:pic>
        <p:nvPicPr>
          <p:cNvPr id="3" name="Picture 2">
            <a:extLst>
              <a:ext uri="{FF2B5EF4-FFF2-40B4-BE49-F238E27FC236}">
                <a16:creationId xmlns:a16="http://schemas.microsoft.com/office/drawing/2014/main" xmlns="" id="{E61A4C38-FD87-4D48-9121-4BF3BA0834A5}"/>
              </a:ext>
            </a:extLst>
          </p:cNvPr>
          <p:cNvPicPr>
            <a:picLocks noChangeAspect="1"/>
          </p:cNvPicPr>
          <p:nvPr/>
        </p:nvPicPr>
        <p:blipFill>
          <a:blip r:embed="rId4"/>
          <a:stretch>
            <a:fillRect/>
          </a:stretch>
        </p:blipFill>
        <p:spPr>
          <a:xfrm>
            <a:off x="5030278" y="1833562"/>
            <a:ext cx="5848350" cy="3190875"/>
          </a:xfrm>
          <a:prstGeom prst="rect">
            <a:avLst/>
          </a:prstGeom>
        </p:spPr>
      </p:pic>
      <p:sp>
        <p:nvSpPr>
          <p:cNvPr id="6" name="Rectangle 5">
            <a:extLst>
              <a:ext uri="{FF2B5EF4-FFF2-40B4-BE49-F238E27FC236}">
                <a16:creationId xmlns:a16="http://schemas.microsoft.com/office/drawing/2014/main" xmlns="" id="{29A5A5BA-3D55-4058-938C-35AD68093AA4}"/>
              </a:ext>
            </a:extLst>
          </p:cNvPr>
          <p:cNvSpPr/>
          <p:nvPr/>
        </p:nvSpPr>
        <p:spPr>
          <a:xfrm>
            <a:off x="2244215" y="149526"/>
            <a:ext cx="8184055"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a:t>
            </a:r>
            <a:r>
              <a:rPr lang="en-US" dirty="0">
                <a:latin typeface="Arial" panose="020B0604020202020204" pitchFamily="34" charset="0"/>
                <a:ea typeface="Avenir Book" charset="0"/>
                <a:cs typeface="Arial" panose="020B0604020202020204" pitchFamily="34" charset="0"/>
              </a:rPr>
              <a:t> what are the ionic currents that generate the action potential?</a:t>
            </a:r>
          </a:p>
        </p:txBody>
      </p:sp>
    </p:spTree>
    <p:extLst>
      <p:ext uri="{BB962C8B-B14F-4D97-AF65-F5344CB8AC3E}">
        <p14:creationId xmlns:p14="http://schemas.microsoft.com/office/powerpoint/2010/main" val="16976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4550A9B-E1F6-499F-B2E1-C44FDD1669DE}"/>
              </a:ext>
            </a:extLst>
          </p:cNvPr>
          <p:cNvPicPr>
            <a:picLocks noChangeAspect="1"/>
          </p:cNvPicPr>
          <p:nvPr/>
        </p:nvPicPr>
        <p:blipFill>
          <a:blip r:embed="rId3"/>
          <a:stretch>
            <a:fillRect/>
          </a:stretch>
        </p:blipFill>
        <p:spPr>
          <a:xfrm>
            <a:off x="1277719" y="1244688"/>
            <a:ext cx="4527180" cy="4619887"/>
          </a:xfrm>
          <a:prstGeom prst="rect">
            <a:avLst/>
          </a:prstGeom>
        </p:spPr>
      </p:pic>
      <p:pic>
        <p:nvPicPr>
          <p:cNvPr id="5" name="Picture 4">
            <a:extLst>
              <a:ext uri="{FF2B5EF4-FFF2-40B4-BE49-F238E27FC236}">
                <a16:creationId xmlns:a16="http://schemas.microsoft.com/office/drawing/2014/main" xmlns="" id="{526F784A-A7E5-44D0-95F2-13020E938D6F}"/>
              </a:ext>
            </a:extLst>
          </p:cNvPr>
          <p:cNvPicPr>
            <a:picLocks noChangeAspect="1"/>
          </p:cNvPicPr>
          <p:nvPr/>
        </p:nvPicPr>
        <p:blipFill>
          <a:blip r:embed="rId4"/>
          <a:stretch>
            <a:fillRect/>
          </a:stretch>
        </p:blipFill>
        <p:spPr>
          <a:xfrm>
            <a:off x="6468938" y="874851"/>
            <a:ext cx="4280957" cy="4989724"/>
          </a:xfrm>
          <a:prstGeom prst="rect">
            <a:avLst/>
          </a:prstGeom>
        </p:spPr>
      </p:pic>
    </p:spTree>
    <p:extLst>
      <p:ext uri="{BB962C8B-B14F-4D97-AF65-F5344CB8AC3E}">
        <p14:creationId xmlns:p14="http://schemas.microsoft.com/office/powerpoint/2010/main" val="360227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3F0F10-9244-4BEF-BF6C-E87FF4675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289" y="1052512"/>
            <a:ext cx="3638550" cy="4752975"/>
          </a:xfrm>
          <a:prstGeom prst="rect">
            <a:avLst/>
          </a:prstGeom>
        </p:spPr>
      </p:pic>
    </p:spTree>
    <p:extLst>
      <p:ext uri="{BB962C8B-B14F-4D97-AF65-F5344CB8AC3E}">
        <p14:creationId xmlns:p14="http://schemas.microsoft.com/office/powerpoint/2010/main" val="1886296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FD2FBE5-D976-4797-AA5B-96045E031F51}"/>
              </a:ext>
            </a:extLst>
          </p:cNvPr>
          <p:cNvPicPr>
            <a:picLocks noChangeAspect="1"/>
          </p:cNvPicPr>
          <p:nvPr/>
        </p:nvPicPr>
        <p:blipFill>
          <a:blip r:embed="rId3"/>
          <a:stretch>
            <a:fillRect/>
          </a:stretch>
        </p:blipFill>
        <p:spPr>
          <a:xfrm>
            <a:off x="668730" y="1114260"/>
            <a:ext cx="4713817" cy="4083826"/>
          </a:xfrm>
          <a:prstGeom prst="rect">
            <a:avLst/>
          </a:prstGeom>
        </p:spPr>
      </p:pic>
      <p:pic>
        <p:nvPicPr>
          <p:cNvPr id="3" name="Picture 2">
            <a:extLst>
              <a:ext uri="{FF2B5EF4-FFF2-40B4-BE49-F238E27FC236}">
                <a16:creationId xmlns:a16="http://schemas.microsoft.com/office/drawing/2014/main" xmlns="" id="{1136580E-7BE0-4D0A-AB8E-721582F2DAA8}"/>
              </a:ext>
            </a:extLst>
          </p:cNvPr>
          <p:cNvPicPr>
            <a:picLocks noChangeAspect="1"/>
          </p:cNvPicPr>
          <p:nvPr/>
        </p:nvPicPr>
        <p:blipFill>
          <a:blip r:embed="rId4"/>
          <a:stretch>
            <a:fillRect/>
          </a:stretch>
        </p:blipFill>
        <p:spPr>
          <a:xfrm>
            <a:off x="5951145" y="1511911"/>
            <a:ext cx="5572125" cy="3686175"/>
          </a:xfrm>
          <a:prstGeom prst="rect">
            <a:avLst/>
          </a:prstGeom>
        </p:spPr>
      </p:pic>
    </p:spTree>
    <p:extLst>
      <p:ext uri="{BB962C8B-B14F-4D97-AF65-F5344CB8AC3E}">
        <p14:creationId xmlns:p14="http://schemas.microsoft.com/office/powerpoint/2010/main" val="21351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EDAD114-15A3-4D23-8694-D2A202117D41}"/>
              </a:ext>
            </a:extLst>
          </p:cNvPr>
          <p:cNvPicPr>
            <a:picLocks noChangeAspect="1"/>
          </p:cNvPicPr>
          <p:nvPr/>
        </p:nvPicPr>
        <p:blipFill>
          <a:blip r:embed="rId3"/>
          <a:stretch>
            <a:fillRect/>
          </a:stretch>
        </p:blipFill>
        <p:spPr>
          <a:xfrm>
            <a:off x="1313045" y="1310364"/>
            <a:ext cx="4577800" cy="3067050"/>
          </a:xfrm>
          <a:prstGeom prst="rect">
            <a:avLst/>
          </a:prstGeom>
        </p:spPr>
      </p:pic>
      <p:pic>
        <p:nvPicPr>
          <p:cNvPr id="6" name="Picture 5">
            <a:extLst>
              <a:ext uri="{FF2B5EF4-FFF2-40B4-BE49-F238E27FC236}">
                <a16:creationId xmlns:a16="http://schemas.microsoft.com/office/drawing/2014/main" xmlns="" id="{0DB83C9A-52B1-4C90-BFF6-1955F82D2CF2}"/>
              </a:ext>
            </a:extLst>
          </p:cNvPr>
          <p:cNvPicPr>
            <a:picLocks noChangeAspect="1"/>
          </p:cNvPicPr>
          <p:nvPr/>
        </p:nvPicPr>
        <p:blipFill>
          <a:blip r:embed="rId4"/>
          <a:stretch>
            <a:fillRect/>
          </a:stretch>
        </p:blipFill>
        <p:spPr>
          <a:xfrm>
            <a:off x="6096000" y="1544254"/>
            <a:ext cx="4680213" cy="2599271"/>
          </a:xfrm>
          <a:prstGeom prst="rect">
            <a:avLst/>
          </a:prstGeom>
        </p:spPr>
      </p:pic>
    </p:spTree>
    <p:extLst>
      <p:ext uri="{BB962C8B-B14F-4D97-AF65-F5344CB8AC3E}">
        <p14:creationId xmlns:p14="http://schemas.microsoft.com/office/powerpoint/2010/main" val="1049559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FC728F7-9BED-4A41-B00D-38447E34DB7F}"/>
              </a:ext>
            </a:extLst>
          </p:cNvPr>
          <p:cNvPicPr>
            <a:picLocks noChangeAspect="1"/>
          </p:cNvPicPr>
          <p:nvPr/>
        </p:nvPicPr>
        <p:blipFill>
          <a:blip r:embed="rId3"/>
          <a:stretch>
            <a:fillRect/>
          </a:stretch>
        </p:blipFill>
        <p:spPr>
          <a:xfrm>
            <a:off x="606463" y="1497018"/>
            <a:ext cx="5489537" cy="3411900"/>
          </a:xfrm>
          <a:prstGeom prst="rect">
            <a:avLst/>
          </a:prstGeom>
        </p:spPr>
      </p:pic>
      <p:pic>
        <p:nvPicPr>
          <p:cNvPr id="7" name="Picture 6">
            <a:extLst>
              <a:ext uri="{FF2B5EF4-FFF2-40B4-BE49-F238E27FC236}">
                <a16:creationId xmlns:a16="http://schemas.microsoft.com/office/drawing/2014/main" xmlns="" id="{E0DD1D3A-C65F-4C71-8D23-6179C11AF500}"/>
              </a:ext>
            </a:extLst>
          </p:cNvPr>
          <p:cNvPicPr>
            <a:picLocks noChangeAspect="1"/>
          </p:cNvPicPr>
          <p:nvPr/>
        </p:nvPicPr>
        <p:blipFill>
          <a:blip r:embed="rId4"/>
          <a:stretch>
            <a:fillRect/>
          </a:stretch>
        </p:blipFill>
        <p:spPr>
          <a:xfrm>
            <a:off x="6779393" y="1202742"/>
            <a:ext cx="4684658" cy="4182533"/>
          </a:xfrm>
          <a:prstGeom prst="rect">
            <a:avLst/>
          </a:prstGeom>
        </p:spPr>
      </p:pic>
      <p:sp>
        <p:nvSpPr>
          <p:cNvPr id="8" name="TextBox 7">
            <a:extLst>
              <a:ext uri="{FF2B5EF4-FFF2-40B4-BE49-F238E27FC236}">
                <a16:creationId xmlns:a16="http://schemas.microsoft.com/office/drawing/2014/main" xmlns="" id="{23A659B1-8AF6-4417-A54D-343CF92591D4}"/>
              </a:ext>
            </a:extLst>
          </p:cNvPr>
          <p:cNvSpPr txBox="1"/>
          <p:nvPr/>
        </p:nvSpPr>
        <p:spPr>
          <a:xfrm>
            <a:off x="501461" y="6239528"/>
            <a:ext cx="11690539" cy="369332"/>
          </a:xfrm>
          <a:prstGeom prst="rect">
            <a:avLst/>
          </a:prstGeom>
          <a:noFill/>
        </p:spPr>
        <p:txBody>
          <a:bodyPr wrap="squar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Fast activating/inactivating sodium current and slow activating/non-inactivating potassium current</a:t>
            </a:r>
          </a:p>
        </p:txBody>
      </p:sp>
    </p:spTree>
    <p:extLst>
      <p:ext uri="{BB962C8B-B14F-4D97-AF65-F5344CB8AC3E}">
        <p14:creationId xmlns:p14="http://schemas.microsoft.com/office/powerpoint/2010/main" val="317637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ille_figures_Page_02"/>
          <p:cNvPicPr>
            <a:picLocks noChangeAspect="1" noChangeArrowheads="1"/>
          </p:cNvPicPr>
          <p:nvPr/>
        </p:nvPicPr>
        <p:blipFill>
          <a:blip r:embed="rId3">
            <a:extLst>
              <a:ext uri="{28A0092B-C50C-407E-A947-70E740481C1C}">
                <a14:useLocalDpi xmlns:a14="http://schemas.microsoft.com/office/drawing/2010/main" val="0"/>
              </a:ext>
            </a:extLst>
          </a:blip>
          <a:srcRect t="3636" b="16364"/>
          <a:stretch>
            <a:fillRect/>
          </a:stretch>
        </p:blipFill>
        <p:spPr bwMode="auto">
          <a:xfrm>
            <a:off x="3939952" y="865981"/>
            <a:ext cx="495300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p:cNvSpPr txBox="1">
            <a:spLocks noChangeArrowheads="1"/>
          </p:cNvSpPr>
          <p:nvPr/>
        </p:nvSpPr>
        <p:spPr bwMode="auto">
          <a:xfrm>
            <a:off x="6917960" y="5962678"/>
            <a:ext cx="310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defRPr/>
            </a:pPr>
            <a:r>
              <a:rPr lang="en-US" altLang="en-US" sz="1800"/>
              <a:t>(Armstrong &amp; Binstock 1965)</a:t>
            </a:r>
          </a:p>
        </p:txBody>
      </p:sp>
      <p:sp>
        <p:nvSpPr>
          <p:cNvPr id="4" name="Text Box 7"/>
          <p:cNvSpPr txBox="1">
            <a:spLocks noChangeArrowheads="1"/>
          </p:cNvSpPr>
          <p:nvPr/>
        </p:nvSpPr>
        <p:spPr bwMode="auto">
          <a:xfrm>
            <a:off x="4228212" y="5991180"/>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defRPr/>
            </a:pPr>
            <a:r>
              <a:rPr lang="en-US" altLang="en-US" sz="1800" dirty="0"/>
              <a:t>(</a:t>
            </a:r>
            <a:r>
              <a:rPr lang="en-US" altLang="en-US" sz="1800" dirty="0" err="1"/>
              <a:t>Narahashi</a:t>
            </a:r>
            <a:r>
              <a:rPr lang="en-US" altLang="en-US" sz="1800" dirty="0"/>
              <a:t> 1964)</a:t>
            </a:r>
          </a:p>
        </p:txBody>
      </p:sp>
      <p:sp>
        <p:nvSpPr>
          <p:cNvPr id="9" name="Rectangle 8">
            <a:extLst>
              <a:ext uri="{FF2B5EF4-FFF2-40B4-BE49-F238E27FC236}">
                <a16:creationId xmlns:a16="http://schemas.microsoft.com/office/drawing/2014/main" xmlns="" id="{52FB3564-6634-4267-BA8F-6B8FD876B550}"/>
              </a:ext>
            </a:extLst>
          </p:cNvPr>
          <p:cNvSpPr/>
          <p:nvPr/>
        </p:nvSpPr>
        <p:spPr>
          <a:xfrm>
            <a:off x="4058273" y="264788"/>
            <a:ext cx="4834679"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a:t>
            </a:r>
            <a:r>
              <a:rPr lang="en-US" dirty="0">
                <a:latin typeface="Arial" panose="020B0604020202020204" pitchFamily="34" charset="0"/>
                <a:ea typeface="Avenir Book" charset="0"/>
                <a:cs typeface="Arial" panose="020B0604020202020204" pitchFamily="34" charset="0"/>
              </a:rPr>
              <a:t> how do ions cross membranes?</a:t>
            </a:r>
          </a:p>
        </p:txBody>
      </p:sp>
    </p:spTree>
    <p:extLst>
      <p:ext uri="{BB962C8B-B14F-4D97-AF65-F5344CB8AC3E}">
        <p14:creationId xmlns:p14="http://schemas.microsoft.com/office/powerpoint/2010/main" val="5398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sakmann neher"/>
          <p:cNvPicPr>
            <a:picLocks noChangeAspect="1" noChangeArrowheads="1"/>
          </p:cNvPicPr>
          <p:nvPr/>
        </p:nvPicPr>
        <p:blipFill rotWithShape="1">
          <a:blip r:embed="rId3">
            <a:extLst>
              <a:ext uri="{28A0092B-C50C-407E-A947-70E740481C1C}">
                <a14:useLocalDpi xmlns:a14="http://schemas.microsoft.com/office/drawing/2010/main" val="0"/>
              </a:ext>
            </a:extLst>
          </a:blip>
          <a:srcRect l="1" t="5175" r="-946" b="21843"/>
          <a:stretch/>
        </p:blipFill>
        <p:spPr bwMode="auto">
          <a:xfrm>
            <a:off x="597859" y="1746607"/>
            <a:ext cx="5124847" cy="3030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A27C2FE9-0A9C-47FA-8238-4B30A3A4F1D2}"/>
              </a:ext>
            </a:extLst>
          </p:cNvPr>
          <p:cNvPicPr>
            <a:picLocks noChangeAspect="1"/>
          </p:cNvPicPr>
          <p:nvPr/>
        </p:nvPicPr>
        <p:blipFill>
          <a:blip r:embed="rId4"/>
          <a:stretch>
            <a:fillRect/>
          </a:stretch>
        </p:blipFill>
        <p:spPr>
          <a:xfrm>
            <a:off x="5722706" y="1397285"/>
            <a:ext cx="6220217" cy="3565132"/>
          </a:xfrm>
          <a:prstGeom prst="rect">
            <a:avLst/>
          </a:prstGeom>
        </p:spPr>
      </p:pic>
    </p:spTree>
    <p:extLst>
      <p:ext uri="{BB962C8B-B14F-4D97-AF65-F5344CB8AC3E}">
        <p14:creationId xmlns:p14="http://schemas.microsoft.com/office/powerpoint/2010/main" val="741260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ge result for single channel recording sodium potassium"/>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632258" y="1196028"/>
            <a:ext cx="3004901" cy="4320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e result for single channel recording sodium potassium"/>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476822" y="1180026"/>
            <a:ext cx="3184239" cy="43570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171BDD78-6A2B-42C8-9629-33F004840A58}"/>
              </a:ext>
            </a:extLst>
          </p:cNvPr>
          <p:cNvSpPr txBox="1"/>
          <p:nvPr/>
        </p:nvSpPr>
        <p:spPr>
          <a:xfrm>
            <a:off x="4179610" y="6280624"/>
            <a:ext cx="5159600" cy="369332"/>
          </a:xfrm>
          <a:prstGeom prst="rect">
            <a:avLst/>
          </a:prstGeom>
          <a:noFill/>
        </p:spPr>
        <p:txBody>
          <a:bodyPr wrap="squar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It is most likely a pore</a:t>
            </a:r>
          </a:p>
        </p:txBody>
      </p:sp>
    </p:spTree>
    <p:extLst>
      <p:ext uri="{BB962C8B-B14F-4D97-AF65-F5344CB8AC3E}">
        <p14:creationId xmlns:p14="http://schemas.microsoft.com/office/powerpoint/2010/main" val="47707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1697" y="1319591"/>
            <a:ext cx="5778500" cy="4508500"/>
          </a:xfrm>
          <a:prstGeom prst="rect">
            <a:avLst/>
          </a:prstGeom>
        </p:spPr>
      </p:pic>
      <p:pic>
        <p:nvPicPr>
          <p:cNvPr id="3" name="Picture 2"/>
          <p:cNvPicPr>
            <a:picLocks noChangeAspect="1"/>
          </p:cNvPicPr>
          <p:nvPr/>
        </p:nvPicPr>
        <p:blipFill>
          <a:blip r:embed="rId4"/>
          <a:stretch>
            <a:fillRect/>
          </a:stretch>
        </p:blipFill>
        <p:spPr>
          <a:xfrm>
            <a:off x="7209273" y="1481923"/>
            <a:ext cx="3367358" cy="3894153"/>
          </a:xfrm>
          <a:prstGeom prst="rect">
            <a:avLst/>
          </a:prstGeom>
        </p:spPr>
      </p:pic>
      <p:sp>
        <p:nvSpPr>
          <p:cNvPr id="4" name="Rectangle 3">
            <a:extLst>
              <a:ext uri="{FF2B5EF4-FFF2-40B4-BE49-F238E27FC236}">
                <a16:creationId xmlns:a16="http://schemas.microsoft.com/office/drawing/2014/main" xmlns="" id="{D2E68414-1CF6-4E78-8104-B6AAC9DA08BA}"/>
              </a:ext>
            </a:extLst>
          </p:cNvPr>
          <p:cNvSpPr/>
          <p:nvPr/>
        </p:nvSpPr>
        <p:spPr>
          <a:xfrm>
            <a:off x="4058273" y="264788"/>
            <a:ext cx="4834679"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a:t>
            </a:r>
            <a:r>
              <a:rPr lang="en-US" dirty="0">
                <a:latin typeface="Arial" panose="020B0604020202020204" pitchFamily="34" charset="0"/>
                <a:ea typeface="Avenir Book" charset="0"/>
                <a:cs typeface="Arial" panose="020B0604020202020204" pitchFamily="34" charset="0"/>
              </a:rPr>
              <a:t> How can a pore be selective?</a:t>
            </a:r>
          </a:p>
        </p:txBody>
      </p:sp>
    </p:spTree>
    <p:extLst>
      <p:ext uri="{BB962C8B-B14F-4D97-AF65-F5344CB8AC3E}">
        <p14:creationId xmlns:p14="http://schemas.microsoft.com/office/powerpoint/2010/main" val="11534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95FACC-C581-42E2-BA33-0E690E1001C4}"/>
              </a:ext>
            </a:extLst>
          </p:cNvPr>
          <p:cNvPicPr>
            <a:picLocks noChangeAspect="1"/>
          </p:cNvPicPr>
          <p:nvPr/>
        </p:nvPicPr>
        <p:blipFill>
          <a:blip r:embed="rId3"/>
          <a:stretch>
            <a:fillRect/>
          </a:stretch>
        </p:blipFill>
        <p:spPr>
          <a:xfrm>
            <a:off x="1537592" y="453132"/>
            <a:ext cx="8674920" cy="5719199"/>
          </a:xfrm>
          <a:prstGeom prst="rect">
            <a:avLst/>
          </a:prstGeom>
        </p:spPr>
      </p:pic>
    </p:spTree>
    <p:extLst>
      <p:ext uri="{BB962C8B-B14F-4D97-AF65-F5344CB8AC3E}">
        <p14:creationId xmlns:p14="http://schemas.microsoft.com/office/powerpoint/2010/main" val="80555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9/9a/1K4C.png/1920px-1K4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541" y="1094532"/>
            <a:ext cx="3618571" cy="48247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FF434A8B-F696-4337-9160-D39DA7DC49B6}"/>
              </a:ext>
            </a:extLst>
          </p:cNvPr>
          <p:cNvSpPr/>
          <p:nvPr/>
        </p:nvSpPr>
        <p:spPr>
          <a:xfrm>
            <a:off x="4993223" y="477042"/>
            <a:ext cx="2928152" cy="461665"/>
          </a:xfrm>
          <a:prstGeom prst="rect">
            <a:avLst/>
          </a:prstGeom>
        </p:spPr>
        <p:txBody>
          <a:bodyPr wrap="square">
            <a:spAutoFit/>
          </a:bodyPr>
          <a:lstStyle/>
          <a:p>
            <a:r>
              <a:rPr lang="en-US" sz="2400" b="1" dirty="0" err="1">
                <a:latin typeface="Arial" panose="020B0604020202020204" pitchFamily="34" charset="0"/>
                <a:ea typeface="Avenir Book" charset="0"/>
                <a:cs typeface="Arial" panose="020B0604020202020204" pitchFamily="34" charset="0"/>
              </a:rPr>
              <a:t>Kcsa</a:t>
            </a:r>
            <a:r>
              <a:rPr lang="en-US" sz="2400" dirty="0">
                <a:latin typeface="Arial" panose="020B0604020202020204" pitchFamily="34" charset="0"/>
                <a:ea typeface="Avenir Book" charset="0"/>
                <a:cs typeface="Arial" panose="020B0604020202020204" pitchFamily="34" charset="0"/>
              </a:rPr>
              <a:t> channel</a:t>
            </a:r>
          </a:p>
        </p:txBody>
      </p:sp>
    </p:spTree>
    <p:extLst>
      <p:ext uri="{BB962C8B-B14F-4D97-AF65-F5344CB8AC3E}">
        <p14:creationId xmlns:p14="http://schemas.microsoft.com/office/powerpoint/2010/main" val="58091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figure-07-1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780854" y="1316324"/>
            <a:ext cx="9144000" cy="3814762"/>
          </a:xfrm>
        </p:spPr>
      </p:pic>
    </p:spTree>
    <p:extLst>
      <p:ext uri="{BB962C8B-B14F-4D97-AF65-F5344CB8AC3E}">
        <p14:creationId xmlns:p14="http://schemas.microsoft.com/office/powerpoint/2010/main" val="194431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BA3BA54-9F44-4E37-A21B-FE52891DB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250" y="1574021"/>
            <a:ext cx="3455012" cy="4038600"/>
          </a:xfrm>
          <a:prstGeom prst="rect">
            <a:avLst/>
          </a:prstGeom>
        </p:spPr>
      </p:pic>
      <p:pic>
        <p:nvPicPr>
          <p:cNvPr id="7" name="Picture 6">
            <a:extLst>
              <a:ext uri="{FF2B5EF4-FFF2-40B4-BE49-F238E27FC236}">
                <a16:creationId xmlns:a16="http://schemas.microsoft.com/office/drawing/2014/main" xmlns="" id="{ED05035A-4BBE-4AD7-B255-210315803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807" y="1776412"/>
            <a:ext cx="4034745" cy="3305175"/>
          </a:xfrm>
          <a:prstGeom prst="rect">
            <a:avLst/>
          </a:prstGeom>
        </p:spPr>
      </p:pic>
      <p:sp>
        <p:nvSpPr>
          <p:cNvPr id="3" name="Rectangle 2">
            <a:extLst>
              <a:ext uri="{FF2B5EF4-FFF2-40B4-BE49-F238E27FC236}">
                <a16:creationId xmlns:a16="http://schemas.microsoft.com/office/drawing/2014/main" xmlns="" id="{AA20B998-8B7C-4DEA-91CF-66D2935C8295}"/>
              </a:ext>
            </a:extLst>
          </p:cNvPr>
          <p:cNvSpPr/>
          <p:nvPr/>
        </p:nvSpPr>
        <p:spPr>
          <a:xfrm>
            <a:off x="3716278" y="373567"/>
            <a:ext cx="5100499" cy="369332"/>
          </a:xfrm>
          <a:prstGeom prst="rect">
            <a:avLst/>
          </a:prstGeom>
        </p:spPr>
        <p:txBody>
          <a:bodyPr wrap="none">
            <a:spAutoFit/>
          </a:bodyPr>
          <a:lstStyle/>
          <a:p>
            <a:r>
              <a:rPr lang="en-US" b="1" dirty="0">
                <a:latin typeface="Arial" panose="020B0604020202020204" pitchFamily="34" charset="0"/>
                <a:ea typeface="Avenir Book" charset="0"/>
                <a:cs typeface="Arial" panose="020B0604020202020204" pitchFamily="34" charset="0"/>
              </a:rPr>
              <a:t>Question: </a:t>
            </a:r>
            <a:r>
              <a:rPr lang="en-US" dirty="0">
                <a:latin typeface="Arial" panose="020B0604020202020204" pitchFamily="34" charset="0"/>
                <a:ea typeface="Avenir Book" charset="0"/>
                <a:cs typeface="Arial" panose="020B0604020202020204" pitchFamily="34" charset="0"/>
              </a:rPr>
              <a:t>what is the nature of ‘animal spirits’ ?</a:t>
            </a:r>
          </a:p>
        </p:txBody>
      </p:sp>
      <p:sp>
        <p:nvSpPr>
          <p:cNvPr id="6" name="Rectangle 5">
            <a:extLst>
              <a:ext uri="{FF2B5EF4-FFF2-40B4-BE49-F238E27FC236}">
                <a16:creationId xmlns:a16="http://schemas.microsoft.com/office/drawing/2014/main" xmlns="" id="{60E442E3-0BDC-431A-A269-03A20A5FF496}"/>
              </a:ext>
            </a:extLst>
          </p:cNvPr>
          <p:cNvSpPr/>
          <p:nvPr/>
        </p:nvSpPr>
        <p:spPr>
          <a:xfrm>
            <a:off x="2912574" y="5786328"/>
            <a:ext cx="1518364" cy="369332"/>
          </a:xfrm>
          <a:prstGeom prst="rect">
            <a:avLst/>
          </a:prstGeom>
        </p:spPr>
        <p:txBody>
          <a:bodyPr wrap="none">
            <a:spAutoFit/>
          </a:bodyPr>
          <a:lstStyle/>
          <a:p>
            <a:r>
              <a:rPr lang="en-US" dirty="0">
                <a:latin typeface="Arial" panose="020B0604020202020204" pitchFamily="34" charset="0"/>
                <a:ea typeface="Avenir Book" charset="0"/>
                <a:cs typeface="Arial" panose="020B0604020202020204" pitchFamily="34" charset="0"/>
              </a:rPr>
              <a:t>Luigi Galvani</a:t>
            </a:r>
          </a:p>
        </p:txBody>
      </p:sp>
    </p:spTree>
    <p:extLst>
      <p:ext uri="{BB962C8B-B14F-4D97-AF65-F5344CB8AC3E}">
        <p14:creationId xmlns:p14="http://schemas.microsoft.com/office/powerpoint/2010/main" val="10148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50409" y="476809"/>
            <a:ext cx="7291182" cy="5575610"/>
          </a:xfrm>
          <a:prstGeom prst="rect">
            <a:avLst/>
          </a:prstGeom>
        </p:spPr>
      </p:pic>
      <p:sp>
        <p:nvSpPr>
          <p:cNvPr id="3" name="TextBox 2">
            <a:extLst>
              <a:ext uri="{FF2B5EF4-FFF2-40B4-BE49-F238E27FC236}">
                <a16:creationId xmlns:a16="http://schemas.microsoft.com/office/drawing/2014/main" xmlns="" id="{34C7CE97-E21A-471A-B72E-E62ED983D507}"/>
              </a:ext>
            </a:extLst>
          </p:cNvPr>
          <p:cNvSpPr txBox="1"/>
          <p:nvPr/>
        </p:nvSpPr>
        <p:spPr>
          <a:xfrm>
            <a:off x="2450408" y="6278718"/>
            <a:ext cx="7988135" cy="369332"/>
          </a:xfrm>
          <a:prstGeom prst="rect">
            <a:avLst/>
          </a:prstGeom>
          <a:noFill/>
        </p:spPr>
        <p:txBody>
          <a:bodyPr wrap="squar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It’s a pore, and the energy landscape determines selectivity</a:t>
            </a:r>
          </a:p>
        </p:txBody>
      </p:sp>
    </p:spTree>
    <p:extLst>
      <p:ext uri="{BB962C8B-B14F-4D97-AF65-F5344CB8AC3E}">
        <p14:creationId xmlns:p14="http://schemas.microsoft.com/office/powerpoint/2010/main" val="142269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t="58562"/>
          <a:stretch/>
        </p:blipFill>
        <p:spPr bwMode="auto">
          <a:xfrm>
            <a:off x="3964563" y="1681330"/>
            <a:ext cx="5000391" cy="3269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 Box 11"/>
          <p:cNvSpPr txBox="1">
            <a:spLocks noChangeArrowheads="1"/>
          </p:cNvSpPr>
          <p:nvPr/>
        </p:nvSpPr>
        <p:spPr bwMode="auto">
          <a:xfrm>
            <a:off x="6791094" y="6134450"/>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defRPr/>
            </a:pPr>
            <a:r>
              <a:rPr lang="en-US" altLang="en-US" sz="1800" dirty="0"/>
              <a:t>(Armstrong &amp; </a:t>
            </a:r>
            <a:r>
              <a:rPr lang="en-US" altLang="en-US" sz="1800" dirty="0" err="1"/>
              <a:t>Bezanilla</a:t>
            </a:r>
            <a:r>
              <a:rPr lang="en-US" altLang="en-US" sz="1800" dirty="0"/>
              <a:t> 1973)</a:t>
            </a:r>
          </a:p>
        </p:txBody>
      </p:sp>
      <p:sp>
        <p:nvSpPr>
          <p:cNvPr id="4" name="Text Box 12"/>
          <p:cNvSpPr txBox="1">
            <a:spLocks noChangeArrowheads="1"/>
          </p:cNvSpPr>
          <p:nvPr/>
        </p:nvSpPr>
        <p:spPr bwMode="auto">
          <a:xfrm>
            <a:off x="6871785" y="5710703"/>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defRPr/>
            </a:pPr>
            <a:r>
              <a:rPr lang="en-US" altLang="en-US" sz="1800"/>
              <a:t>(Keynes &amp; Riojas 1974)</a:t>
            </a:r>
          </a:p>
        </p:txBody>
      </p:sp>
      <p:sp>
        <p:nvSpPr>
          <p:cNvPr id="5" name="Rectangle 4">
            <a:extLst>
              <a:ext uri="{FF2B5EF4-FFF2-40B4-BE49-F238E27FC236}">
                <a16:creationId xmlns:a16="http://schemas.microsoft.com/office/drawing/2014/main" xmlns="" id="{70E2F10B-DBC1-4ACB-9E36-BE2B384CEF49}"/>
              </a:ext>
            </a:extLst>
          </p:cNvPr>
          <p:cNvSpPr/>
          <p:nvPr/>
        </p:nvSpPr>
        <p:spPr>
          <a:xfrm>
            <a:off x="3821967" y="353702"/>
            <a:ext cx="5774096"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a:t>
            </a:r>
            <a:r>
              <a:rPr lang="en-US" dirty="0">
                <a:latin typeface="Arial" panose="020B0604020202020204" pitchFamily="34" charset="0"/>
                <a:ea typeface="Avenir Book" charset="0"/>
                <a:cs typeface="Arial" panose="020B0604020202020204" pitchFamily="34" charset="0"/>
              </a:rPr>
              <a:t> How is a channel gated by voltage?</a:t>
            </a:r>
          </a:p>
        </p:txBody>
      </p:sp>
    </p:spTree>
    <p:extLst>
      <p:ext uri="{BB962C8B-B14F-4D97-AF65-F5344CB8AC3E}">
        <p14:creationId xmlns:p14="http://schemas.microsoft.com/office/powerpoint/2010/main" val="22463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NEURO"/>
          <p:cNvPicPr>
            <a:picLocks noChangeAspect="1" noChangeArrowheads="1"/>
          </p:cNvPicPr>
          <p:nvPr/>
        </p:nvPicPr>
        <p:blipFill>
          <a:blip r:embed="rId3">
            <a:extLst>
              <a:ext uri="{28A0092B-C50C-407E-A947-70E740481C1C}">
                <a14:useLocalDpi xmlns:a14="http://schemas.microsoft.com/office/drawing/2010/main" val="0"/>
              </a:ext>
            </a:extLst>
          </a:blip>
          <a:srcRect l="5000" b="48529"/>
          <a:stretch>
            <a:fillRect/>
          </a:stretch>
        </p:blipFill>
        <p:spPr bwMode="auto">
          <a:xfrm>
            <a:off x="2915292" y="994112"/>
            <a:ext cx="6731286" cy="28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6"/>
          <p:cNvSpPr txBox="1">
            <a:spLocks noChangeArrowheads="1"/>
          </p:cNvSpPr>
          <p:nvPr/>
        </p:nvSpPr>
        <p:spPr bwMode="auto">
          <a:xfrm>
            <a:off x="7316788" y="2973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a:latin typeface="Times New Roman" charset="0"/>
              </a:rPr>
              <a:t>*</a:t>
            </a:r>
          </a:p>
        </p:txBody>
      </p:sp>
      <p:sp>
        <p:nvSpPr>
          <p:cNvPr id="116741" name="Rectangle 8"/>
          <p:cNvSpPr>
            <a:spLocks noChangeArrowheads="1"/>
          </p:cNvSpPr>
          <p:nvPr/>
        </p:nvSpPr>
        <p:spPr bwMode="auto">
          <a:xfrm>
            <a:off x="7391400" y="3048000"/>
            <a:ext cx="1524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1800"/>
          </a:p>
        </p:txBody>
      </p:sp>
      <p:pic>
        <p:nvPicPr>
          <p:cNvPr id="110597" name="Picture 8" descr="test"/>
          <p:cNvPicPr>
            <a:picLocks noChangeAspect="1" noChangeArrowheads="1"/>
          </p:cNvPicPr>
          <p:nvPr/>
        </p:nvPicPr>
        <p:blipFill>
          <a:blip r:embed="rId4">
            <a:extLst>
              <a:ext uri="{28A0092B-C50C-407E-A947-70E740481C1C}">
                <a14:useLocalDpi xmlns:a14="http://schemas.microsoft.com/office/drawing/2010/main" val="0"/>
              </a:ext>
            </a:extLst>
          </a:blip>
          <a:srcRect l="77438" t="3511" b="81383"/>
          <a:stretch>
            <a:fillRect/>
          </a:stretch>
        </p:blipFill>
        <p:spPr bwMode="auto">
          <a:xfrm>
            <a:off x="4223892" y="4116726"/>
            <a:ext cx="45656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5" name="Text Box 9"/>
          <p:cNvSpPr txBox="1">
            <a:spLocks noChangeArrowheads="1"/>
          </p:cNvSpPr>
          <p:nvPr/>
        </p:nvSpPr>
        <p:spPr bwMode="auto">
          <a:xfrm>
            <a:off x="3353943" y="4781890"/>
            <a:ext cx="778803"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700"/>
              <a:t>Shaker</a:t>
            </a:r>
          </a:p>
          <a:p>
            <a:pPr>
              <a:defRPr/>
            </a:pPr>
            <a:r>
              <a:rPr lang="en-US" altLang="x-none" sz="1700"/>
              <a:t>Kv1.2</a:t>
            </a:r>
          </a:p>
          <a:p>
            <a:pPr>
              <a:defRPr/>
            </a:pPr>
            <a:r>
              <a:rPr lang="en-US" altLang="x-none" sz="1700"/>
              <a:t>Kv2.1</a:t>
            </a:r>
          </a:p>
          <a:p>
            <a:pPr>
              <a:defRPr/>
            </a:pPr>
            <a:r>
              <a:rPr lang="en-US" altLang="x-none" sz="1700"/>
              <a:t>Kv3.1</a:t>
            </a:r>
          </a:p>
          <a:p>
            <a:pPr>
              <a:defRPr/>
            </a:pPr>
            <a:r>
              <a:rPr lang="en-US" altLang="x-none" sz="1700"/>
              <a:t>Kv4.1</a:t>
            </a:r>
          </a:p>
        </p:txBody>
      </p:sp>
    </p:spTree>
    <p:extLst>
      <p:ext uri="{BB962C8B-B14F-4D97-AF65-F5344CB8AC3E}">
        <p14:creationId xmlns:p14="http://schemas.microsoft.com/office/powerpoint/2010/main" val="1065480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4"/>
          <p:cNvSpPr>
            <a:spLocks noGrp="1" noChangeArrowheads="1"/>
          </p:cNvSpPr>
          <p:nvPr>
            <p:ph type="title"/>
          </p:nvPr>
        </p:nvSpPr>
        <p:spPr>
          <a:xfrm>
            <a:off x="3971818" y="785993"/>
            <a:ext cx="4802312" cy="631468"/>
          </a:xfrm>
        </p:spPr>
        <p:txBody>
          <a:bodyPr>
            <a:normAutofit/>
          </a:bodyPr>
          <a:lstStyle/>
          <a:p>
            <a:pPr>
              <a:defRPr/>
            </a:pPr>
            <a:r>
              <a:rPr lang="en-US" altLang="en-US" sz="2000" dirty="0">
                <a:latin typeface="Arial" panose="020B0604020202020204" pitchFamily="34" charset="0"/>
                <a:cs typeface="Arial" panose="020B0604020202020204" pitchFamily="34" charset="0"/>
              </a:rPr>
              <a:t>Helical screw model of S4 movement</a:t>
            </a:r>
          </a:p>
        </p:txBody>
      </p:sp>
      <p:pic>
        <p:nvPicPr>
          <p:cNvPr id="112642" name="Picture 4" descr="Catterall Helcial Screw 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489" y="1554164"/>
            <a:ext cx="5659437"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5"/>
          <p:cNvSpPr txBox="1">
            <a:spLocks noChangeArrowheads="1"/>
          </p:cNvSpPr>
          <p:nvPr/>
        </p:nvSpPr>
        <p:spPr bwMode="auto">
          <a:xfrm>
            <a:off x="4656932" y="5728965"/>
            <a:ext cx="287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defRPr/>
            </a:pPr>
            <a:r>
              <a:rPr lang="en-US" altLang="en-US" sz="1800"/>
              <a:t>(Catterall 1986, Guy 1986)</a:t>
            </a:r>
          </a:p>
        </p:txBody>
      </p:sp>
    </p:spTree>
    <p:extLst>
      <p:ext uri="{BB962C8B-B14F-4D97-AF65-F5344CB8AC3E}">
        <p14:creationId xmlns:p14="http://schemas.microsoft.com/office/powerpoint/2010/main" val="1032337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907" y="852561"/>
            <a:ext cx="54102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E888BF57-FE52-448C-A003-A905C9AEA7BA}"/>
              </a:ext>
            </a:extLst>
          </p:cNvPr>
          <p:cNvSpPr txBox="1"/>
          <p:nvPr/>
        </p:nvSpPr>
        <p:spPr>
          <a:xfrm>
            <a:off x="2942559" y="6093783"/>
            <a:ext cx="7498684" cy="369332"/>
          </a:xfrm>
          <a:prstGeom prst="rect">
            <a:avLst/>
          </a:prstGeom>
          <a:noFill/>
        </p:spPr>
        <p:txBody>
          <a:bodyPr wrap="squar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movement of charged residues lining the pore</a:t>
            </a:r>
          </a:p>
        </p:txBody>
      </p:sp>
    </p:spTree>
    <p:extLst>
      <p:ext uri="{BB962C8B-B14F-4D97-AF65-F5344CB8AC3E}">
        <p14:creationId xmlns:p14="http://schemas.microsoft.com/office/powerpoint/2010/main" val="128792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Freeform 2"/>
          <p:cNvSpPr>
            <a:spLocks/>
          </p:cNvSpPr>
          <p:nvPr/>
        </p:nvSpPr>
        <p:spPr bwMode="auto">
          <a:xfrm>
            <a:off x="5518490" y="2120848"/>
            <a:ext cx="71437" cy="517525"/>
          </a:xfrm>
          <a:custGeom>
            <a:avLst/>
            <a:gdLst>
              <a:gd name="T0" fmla="*/ 2147483646 w 53"/>
              <a:gd name="T1" fmla="*/ 2147483646 h 379"/>
              <a:gd name="T2" fmla="*/ 2147483646 w 53"/>
              <a:gd name="T3" fmla="*/ 2147483646 h 379"/>
              <a:gd name="T4" fmla="*/ 2147483646 w 53"/>
              <a:gd name="T5" fmla="*/ 0 h 379"/>
              <a:gd name="T6" fmla="*/ 0 60000 65536"/>
              <a:gd name="T7" fmla="*/ 0 60000 65536"/>
              <a:gd name="T8" fmla="*/ 0 60000 65536"/>
            </a:gdLst>
            <a:ahLst/>
            <a:cxnLst>
              <a:cxn ang="T6">
                <a:pos x="T0" y="T1"/>
              </a:cxn>
              <a:cxn ang="T7">
                <a:pos x="T2" y="T3"/>
              </a:cxn>
              <a:cxn ang="T8">
                <a:pos x="T4" y="T5"/>
              </a:cxn>
            </a:cxnLst>
            <a:rect l="0" t="0" r="r" b="b"/>
            <a:pathLst>
              <a:path w="53" h="379">
                <a:moveTo>
                  <a:pt x="8" y="363"/>
                </a:moveTo>
                <a:cubicBezTo>
                  <a:pt x="4" y="371"/>
                  <a:pt x="0" y="379"/>
                  <a:pt x="8" y="318"/>
                </a:cubicBezTo>
                <a:cubicBezTo>
                  <a:pt x="16" y="257"/>
                  <a:pt x="34" y="128"/>
                  <a:pt x="53"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67" name="Rectangle 3"/>
          <p:cNvSpPr>
            <a:spLocks noChangeArrowheads="1"/>
          </p:cNvSpPr>
          <p:nvPr/>
        </p:nvSpPr>
        <p:spPr bwMode="auto">
          <a:xfrm>
            <a:off x="5447052" y="2612972"/>
            <a:ext cx="142875" cy="71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nvGrpSpPr>
          <p:cNvPr id="154627" name="Group 4"/>
          <p:cNvGrpSpPr>
            <a:grpSpLocks/>
          </p:cNvGrpSpPr>
          <p:nvPr/>
        </p:nvGrpSpPr>
        <p:grpSpPr bwMode="auto">
          <a:xfrm>
            <a:off x="1991064" y="2265310"/>
            <a:ext cx="163512" cy="525462"/>
            <a:chOff x="1079" y="890"/>
            <a:chExt cx="136" cy="590"/>
          </a:xfrm>
        </p:grpSpPr>
        <p:grpSp>
          <p:nvGrpSpPr>
            <p:cNvPr id="155054" name="Group 5"/>
            <p:cNvGrpSpPr>
              <a:grpSpLocks/>
            </p:cNvGrpSpPr>
            <p:nvPr/>
          </p:nvGrpSpPr>
          <p:grpSpPr bwMode="auto">
            <a:xfrm>
              <a:off x="1111" y="1026"/>
              <a:ext cx="91" cy="454"/>
              <a:chOff x="1111" y="1026"/>
              <a:chExt cx="91" cy="454"/>
            </a:xfrm>
          </p:grpSpPr>
          <p:sp>
            <p:nvSpPr>
              <p:cNvPr id="155056" name="Freeform 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57" name="Freeform 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96" name="Oval 8"/>
            <p:cNvSpPr>
              <a:spLocks noChangeArrowheads="1"/>
            </p:cNvSpPr>
            <p:nvPr/>
          </p:nvSpPr>
          <p:spPr bwMode="auto">
            <a:xfrm>
              <a:off x="1079" y="890"/>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28" name="Group 9"/>
          <p:cNvGrpSpPr>
            <a:grpSpLocks/>
          </p:cNvGrpSpPr>
          <p:nvPr/>
        </p:nvGrpSpPr>
        <p:grpSpPr bwMode="auto">
          <a:xfrm>
            <a:off x="2154577" y="2265310"/>
            <a:ext cx="163513" cy="525462"/>
            <a:chOff x="1079" y="890"/>
            <a:chExt cx="136" cy="590"/>
          </a:xfrm>
        </p:grpSpPr>
        <p:grpSp>
          <p:nvGrpSpPr>
            <p:cNvPr id="155050" name="Group 10"/>
            <p:cNvGrpSpPr>
              <a:grpSpLocks/>
            </p:cNvGrpSpPr>
            <p:nvPr/>
          </p:nvGrpSpPr>
          <p:grpSpPr bwMode="auto">
            <a:xfrm>
              <a:off x="1111" y="1026"/>
              <a:ext cx="91" cy="454"/>
              <a:chOff x="1111" y="1026"/>
              <a:chExt cx="91" cy="454"/>
            </a:xfrm>
          </p:grpSpPr>
          <p:sp>
            <p:nvSpPr>
              <p:cNvPr id="155052" name="Freeform 1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53" name="Freeform 1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92" name="Oval 13"/>
            <p:cNvSpPr>
              <a:spLocks noChangeArrowheads="1"/>
            </p:cNvSpPr>
            <p:nvPr/>
          </p:nvSpPr>
          <p:spPr bwMode="auto">
            <a:xfrm>
              <a:off x="1079" y="890"/>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29" name="Group 14"/>
          <p:cNvGrpSpPr>
            <a:grpSpLocks/>
          </p:cNvGrpSpPr>
          <p:nvPr/>
        </p:nvGrpSpPr>
        <p:grpSpPr bwMode="auto">
          <a:xfrm>
            <a:off x="2318089" y="2265310"/>
            <a:ext cx="165100" cy="525462"/>
            <a:chOff x="1079" y="890"/>
            <a:chExt cx="136" cy="590"/>
          </a:xfrm>
        </p:grpSpPr>
        <p:grpSp>
          <p:nvGrpSpPr>
            <p:cNvPr id="155046" name="Group 15"/>
            <p:cNvGrpSpPr>
              <a:grpSpLocks/>
            </p:cNvGrpSpPr>
            <p:nvPr/>
          </p:nvGrpSpPr>
          <p:grpSpPr bwMode="auto">
            <a:xfrm>
              <a:off x="1111" y="1026"/>
              <a:ext cx="91" cy="454"/>
              <a:chOff x="1111" y="1026"/>
              <a:chExt cx="91" cy="454"/>
            </a:xfrm>
          </p:grpSpPr>
          <p:sp>
            <p:nvSpPr>
              <p:cNvPr id="155048" name="Freeform 1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49" name="Freeform 1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88" name="Oval 18"/>
            <p:cNvSpPr>
              <a:spLocks noChangeArrowheads="1"/>
            </p:cNvSpPr>
            <p:nvPr/>
          </p:nvSpPr>
          <p:spPr bwMode="auto">
            <a:xfrm>
              <a:off x="1079" y="890"/>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0" name="Group 19"/>
          <p:cNvGrpSpPr>
            <a:grpSpLocks/>
          </p:cNvGrpSpPr>
          <p:nvPr/>
        </p:nvGrpSpPr>
        <p:grpSpPr bwMode="auto">
          <a:xfrm>
            <a:off x="2483189" y="2265310"/>
            <a:ext cx="165100" cy="525462"/>
            <a:chOff x="1079" y="890"/>
            <a:chExt cx="136" cy="590"/>
          </a:xfrm>
        </p:grpSpPr>
        <p:grpSp>
          <p:nvGrpSpPr>
            <p:cNvPr id="155042" name="Group 20"/>
            <p:cNvGrpSpPr>
              <a:grpSpLocks/>
            </p:cNvGrpSpPr>
            <p:nvPr/>
          </p:nvGrpSpPr>
          <p:grpSpPr bwMode="auto">
            <a:xfrm>
              <a:off x="1111" y="1026"/>
              <a:ext cx="91" cy="454"/>
              <a:chOff x="1111" y="1026"/>
              <a:chExt cx="91" cy="454"/>
            </a:xfrm>
          </p:grpSpPr>
          <p:sp>
            <p:nvSpPr>
              <p:cNvPr id="155044" name="Freeform 2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45" name="Freeform 2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84" name="Oval 23"/>
            <p:cNvSpPr>
              <a:spLocks noChangeArrowheads="1"/>
            </p:cNvSpPr>
            <p:nvPr/>
          </p:nvSpPr>
          <p:spPr bwMode="auto">
            <a:xfrm>
              <a:off x="1079" y="890"/>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1" name="Group 24"/>
          <p:cNvGrpSpPr>
            <a:grpSpLocks/>
          </p:cNvGrpSpPr>
          <p:nvPr/>
        </p:nvGrpSpPr>
        <p:grpSpPr bwMode="auto">
          <a:xfrm>
            <a:off x="2648289" y="2265310"/>
            <a:ext cx="163512" cy="525462"/>
            <a:chOff x="1079" y="890"/>
            <a:chExt cx="136" cy="590"/>
          </a:xfrm>
        </p:grpSpPr>
        <p:grpSp>
          <p:nvGrpSpPr>
            <p:cNvPr id="155038" name="Group 25"/>
            <p:cNvGrpSpPr>
              <a:grpSpLocks/>
            </p:cNvGrpSpPr>
            <p:nvPr/>
          </p:nvGrpSpPr>
          <p:grpSpPr bwMode="auto">
            <a:xfrm>
              <a:off x="1111" y="1026"/>
              <a:ext cx="91" cy="454"/>
              <a:chOff x="1111" y="1026"/>
              <a:chExt cx="91" cy="454"/>
            </a:xfrm>
          </p:grpSpPr>
          <p:sp>
            <p:nvSpPr>
              <p:cNvPr id="155040" name="Freeform 2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41" name="Freeform 2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80" name="Oval 28"/>
            <p:cNvSpPr>
              <a:spLocks noChangeArrowheads="1"/>
            </p:cNvSpPr>
            <p:nvPr/>
          </p:nvSpPr>
          <p:spPr bwMode="auto">
            <a:xfrm>
              <a:off x="1079" y="890"/>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2" name="Group 29"/>
          <p:cNvGrpSpPr>
            <a:grpSpLocks/>
          </p:cNvGrpSpPr>
          <p:nvPr/>
        </p:nvGrpSpPr>
        <p:grpSpPr bwMode="auto">
          <a:xfrm>
            <a:off x="2811802" y="2265310"/>
            <a:ext cx="163513" cy="525462"/>
            <a:chOff x="1079" y="890"/>
            <a:chExt cx="136" cy="590"/>
          </a:xfrm>
        </p:grpSpPr>
        <p:grpSp>
          <p:nvGrpSpPr>
            <p:cNvPr id="155034" name="Group 30"/>
            <p:cNvGrpSpPr>
              <a:grpSpLocks/>
            </p:cNvGrpSpPr>
            <p:nvPr/>
          </p:nvGrpSpPr>
          <p:grpSpPr bwMode="auto">
            <a:xfrm>
              <a:off x="1111" y="1026"/>
              <a:ext cx="91" cy="454"/>
              <a:chOff x="1111" y="1026"/>
              <a:chExt cx="91" cy="454"/>
            </a:xfrm>
          </p:grpSpPr>
          <p:sp>
            <p:nvSpPr>
              <p:cNvPr id="155036" name="Freeform 3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37" name="Freeform 3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76" name="Oval 33"/>
            <p:cNvSpPr>
              <a:spLocks noChangeArrowheads="1"/>
            </p:cNvSpPr>
            <p:nvPr/>
          </p:nvSpPr>
          <p:spPr bwMode="auto">
            <a:xfrm>
              <a:off x="1079" y="890"/>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3" name="Group 34"/>
          <p:cNvGrpSpPr>
            <a:grpSpLocks/>
          </p:cNvGrpSpPr>
          <p:nvPr/>
        </p:nvGrpSpPr>
        <p:grpSpPr bwMode="auto">
          <a:xfrm rot="10800000">
            <a:off x="2905464" y="2838398"/>
            <a:ext cx="165100" cy="574675"/>
            <a:chOff x="1079" y="890"/>
            <a:chExt cx="136" cy="590"/>
          </a:xfrm>
        </p:grpSpPr>
        <p:grpSp>
          <p:nvGrpSpPr>
            <p:cNvPr id="155030" name="Group 35"/>
            <p:cNvGrpSpPr>
              <a:grpSpLocks/>
            </p:cNvGrpSpPr>
            <p:nvPr/>
          </p:nvGrpSpPr>
          <p:grpSpPr bwMode="auto">
            <a:xfrm>
              <a:off x="1111" y="1026"/>
              <a:ext cx="91" cy="454"/>
              <a:chOff x="1111" y="1026"/>
              <a:chExt cx="91" cy="454"/>
            </a:xfrm>
          </p:grpSpPr>
          <p:sp>
            <p:nvSpPr>
              <p:cNvPr id="155032" name="Freeform 3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33" name="Freeform 3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72" name="Oval 38"/>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4" name="Group 39"/>
          <p:cNvGrpSpPr>
            <a:grpSpLocks/>
          </p:cNvGrpSpPr>
          <p:nvPr/>
        </p:nvGrpSpPr>
        <p:grpSpPr bwMode="auto">
          <a:xfrm rot="10800000">
            <a:off x="2741952" y="2838398"/>
            <a:ext cx="163513" cy="574675"/>
            <a:chOff x="1079" y="890"/>
            <a:chExt cx="136" cy="590"/>
          </a:xfrm>
        </p:grpSpPr>
        <p:grpSp>
          <p:nvGrpSpPr>
            <p:cNvPr id="155026" name="Group 40"/>
            <p:cNvGrpSpPr>
              <a:grpSpLocks/>
            </p:cNvGrpSpPr>
            <p:nvPr/>
          </p:nvGrpSpPr>
          <p:grpSpPr bwMode="auto">
            <a:xfrm>
              <a:off x="1111" y="1026"/>
              <a:ext cx="91" cy="454"/>
              <a:chOff x="1111" y="1026"/>
              <a:chExt cx="91" cy="454"/>
            </a:xfrm>
          </p:grpSpPr>
          <p:sp>
            <p:nvSpPr>
              <p:cNvPr id="155028" name="Freeform 4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29" name="Freeform 4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68" name="Oval 43"/>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5" name="Group 44"/>
          <p:cNvGrpSpPr>
            <a:grpSpLocks/>
          </p:cNvGrpSpPr>
          <p:nvPr/>
        </p:nvGrpSpPr>
        <p:grpSpPr bwMode="auto">
          <a:xfrm rot="10800000">
            <a:off x="2576851" y="2838398"/>
            <a:ext cx="165100" cy="574675"/>
            <a:chOff x="1079" y="890"/>
            <a:chExt cx="136" cy="590"/>
          </a:xfrm>
        </p:grpSpPr>
        <p:grpSp>
          <p:nvGrpSpPr>
            <p:cNvPr id="155022" name="Group 45"/>
            <p:cNvGrpSpPr>
              <a:grpSpLocks/>
            </p:cNvGrpSpPr>
            <p:nvPr/>
          </p:nvGrpSpPr>
          <p:grpSpPr bwMode="auto">
            <a:xfrm>
              <a:off x="1111" y="1026"/>
              <a:ext cx="91" cy="454"/>
              <a:chOff x="1111" y="1026"/>
              <a:chExt cx="91" cy="454"/>
            </a:xfrm>
          </p:grpSpPr>
          <p:sp>
            <p:nvSpPr>
              <p:cNvPr id="155024" name="Freeform 4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25" name="Freeform 4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64" name="Oval 48"/>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6" name="Group 49"/>
          <p:cNvGrpSpPr>
            <a:grpSpLocks/>
          </p:cNvGrpSpPr>
          <p:nvPr/>
        </p:nvGrpSpPr>
        <p:grpSpPr bwMode="auto">
          <a:xfrm rot="10800000">
            <a:off x="2413339" y="2838398"/>
            <a:ext cx="163512" cy="574675"/>
            <a:chOff x="1079" y="890"/>
            <a:chExt cx="136" cy="590"/>
          </a:xfrm>
        </p:grpSpPr>
        <p:grpSp>
          <p:nvGrpSpPr>
            <p:cNvPr id="155018" name="Group 50"/>
            <p:cNvGrpSpPr>
              <a:grpSpLocks/>
            </p:cNvGrpSpPr>
            <p:nvPr/>
          </p:nvGrpSpPr>
          <p:grpSpPr bwMode="auto">
            <a:xfrm>
              <a:off x="1111" y="1026"/>
              <a:ext cx="91" cy="454"/>
              <a:chOff x="1111" y="1026"/>
              <a:chExt cx="91" cy="454"/>
            </a:xfrm>
          </p:grpSpPr>
          <p:sp>
            <p:nvSpPr>
              <p:cNvPr id="155020" name="Freeform 5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21" name="Freeform 5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60" name="Oval 53"/>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7" name="Group 54"/>
          <p:cNvGrpSpPr>
            <a:grpSpLocks/>
          </p:cNvGrpSpPr>
          <p:nvPr/>
        </p:nvGrpSpPr>
        <p:grpSpPr bwMode="auto">
          <a:xfrm rot="10800000">
            <a:off x="2248239" y="2838398"/>
            <a:ext cx="163512" cy="574675"/>
            <a:chOff x="1079" y="890"/>
            <a:chExt cx="136" cy="590"/>
          </a:xfrm>
        </p:grpSpPr>
        <p:grpSp>
          <p:nvGrpSpPr>
            <p:cNvPr id="155014" name="Group 55"/>
            <p:cNvGrpSpPr>
              <a:grpSpLocks/>
            </p:cNvGrpSpPr>
            <p:nvPr/>
          </p:nvGrpSpPr>
          <p:grpSpPr bwMode="auto">
            <a:xfrm>
              <a:off x="1111" y="1026"/>
              <a:ext cx="91" cy="454"/>
              <a:chOff x="1111" y="1026"/>
              <a:chExt cx="91" cy="454"/>
            </a:xfrm>
          </p:grpSpPr>
          <p:sp>
            <p:nvSpPr>
              <p:cNvPr id="155016" name="Freeform 5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17" name="Freeform 5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56" name="Oval 58"/>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8" name="Group 59"/>
          <p:cNvGrpSpPr>
            <a:grpSpLocks/>
          </p:cNvGrpSpPr>
          <p:nvPr/>
        </p:nvGrpSpPr>
        <p:grpSpPr bwMode="auto">
          <a:xfrm rot="10800000">
            <a:off x="2084727" y="2838397"/>
            <a:ext cx="163513" cy="573088"/>
            <a:chOff x="1079" y="890"/>
            <a:chExt cx="136" cy="590"/>
          </a:xfrm>
        </p:grpSpPr>
        <p:grpSp>
          <p:nvGrpSpPr>
            <p:cNvPr id="155010" name="Group 60"/>
            <p:cNvGrpSpPr>
              <a:grpSpLocks/>
            </p:cNvGrpSpPr>
            <p:nvPr/>
          </p:nvGrpSpPr>
          <p:grpSpPr bwMode="auto">
            <a:xfrm>
              <a:off x="1111" y="1026"/>
              <a:ext cx="91" cy="454"/>
              <a:chOff x="1111" y="1026"/>
              <a:chExt cx="91" cy="454"/>
            </a:xfrm>
          </p:grpSpPr>
          <p:sp>
            <p:nvSpPr>
              <p:cNvPr id="155012" name="Freeform 6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13" name="Freeform 6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52" name="Oval 63"/>
            <p:cNvSpPr>
              <a:spLocks noChangeArrowheads="1"/>
            </p:cNvSpPr>
            <p:nvPr/>
          </p:nvSpPr>
          <p:spPr bwMode="auto">
            <a:xfrm>
              <a:off x="1080" y="892"/>
              <a:ext cx="136" cy="13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39" name="Group 64"/>
          <p:cNvGrpSpPr>
            <a:grpSpLocks/>
          </p:cNvGrpSpPr>
          <p:nvPr/>
        </p:nvGrpSpPr>
        <p:grpSpPr bwMode="auto">
          <a:xfrm>
            <a:off x="6097927" y="2265310"/>
            <a:ext cx="163513" cy="525462"/>
            <a:chOff x="1079" y="890"/>
            <a:chExt cx="136" cy="590"/>
          </a:xfrm>
        </p:grpSpPr>
        <p:grpSp>
          <p:nvGrpSpPr>
            <p:cNvPr id="155006" name="Group 65"/>
            <p:cNvGrpSpPr>
              <a:grpSpLocks/>
            </p:cNvGrpSpPr>
            <p:nvPr/>
          </p:nvGrpSpPr>
          <p:grpSpPr bwMode="auto">
            <a:xfrm>
              <a:off x="1111" y="1026"/>
              <a:ext cx="91" cy="454"/>
              <a:chOff x="1111" y="1026"/>
              <a:chExt cx="91" cy="454"/>
            </a:xfrm>
          </p:grpSpPr>
          <p:sp>
            <p:nvSpPr>
              <p:cNvPr id="155008" name="Freeform 6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09" name="Freeform 6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48" name="Oval 68"/>
            <p:cNvSpPr>
              <a:spLocks noChangeArrowheads="1"/>
            </p:cNvSpPr>
            <p:nvPr/>
          </p:nvSpPr>
          <p:spPr bwMode="auto">
            <a:xfrm>
              <a:off x="1079" y="890"/>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40" name="Group 69"/>
          <p:cNvGrpSpPr>
            <a:grpSpLocks/>
          </p:cNvGrpSpPr>
          <p:nvPr/>
        </p:nvGrpSpPr>
        <p:grpSpPr bwMode="auto">
          <a:xfrm>
            <a:off x="6261440" y="2265310"/>
            <a:ext cx="820737" cy="525462"/>
            <a:chOff x="4286" y="564"/>
            <a:chExt cx="680" cy="499"/>
          </a:xfrm>
        </p:grpSpPr>
        <p:grpSp>
          <p:nvGrpSpPr>
            <p:cNvPr id="154981" name="Group 70"/>
            <p:cNvGrpSpPr>
              <a:grpSpLocks/>
            </p:cNvGrpSpPr>
            <p:nvPr/>
          </p:nvGrpSpPr>
          <p:grpSpPr bwMode="auto">
            <a:xfrm>
              <a:off x="4286" y="564"/>
              <a:ext cx="136" cy="499"/>
              <a:chOff x="1079" y="890"/>
              <a:chExt cx="136" cy="590"/>
            </a:xfrm>
          </p:grpSpPr>
          <p:grpSp>
            <p:nvGrpSpPr>
              <p:cNvPr id="155002" name="Group 71"/>
              <p:cNvGrpSpPr>
                <a:grpSpLocks/>
              </p:cNvGrpSpPr>
              <p:nvPr/>
            </p:nvGrpSpPr>
            <p:grpSpPr bwMode="auto">
              <a:xfrm>
                <a:off x="1111" y="1026"/>
                <a:ext cx="91" cy="454"/>
                <a:chOff x="1111" y="1026"/>
                <a:chExt cx="91" cy="454"/>
              </a:xfrm>
            </p:grpSpPr>
            <p:sp>
              <p:nvSpPr>
                <p:cNvPr id="155004" name="Freeform 72"/>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05" name="Freeform 73"/>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44" name="Oval 74"/>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82" name="Group 75"/>
            <p:cNvGrpSpPr>
              <a:grpSpLocks/>
            </p:cNvGrpSpPr>
            <p:nvPr/>
          </p:nvGrpSpPr>
          <p:grpSpPr bwMode="auto">
            <a:xfrm>
              <a:off x="4422" y="564"/>
              <a:ext cx="136" cy="499"/>
              <a:chOff x="1079" y="890"/>
              <a:chExt cx="136" cy="590"/>
            </a:xfrm>
          </p:grpSpPr>
          <p:grpSp>
            <p:nvGrpSpPr>
              <p:cNvPr id="154998" name="Group 76"/>
              <p:cNvGrpSpPr>
                <a:grpSpLocks/>
              </p:cNvGrpSpPr>
              <p:nvPr/>
            </p:nvGrpSpPr>
            <p:grpSpPr bwMode="auto">
              <a:xfrm>
                <a:off x="1111" y="1026"/>
                <a:ext cx="91" cy="454"/>
                <a:chOff x="1111" y="1026"/>
                <a:chExt cx="91" cy="454"/>
              </a:xfrm>
            </p:grpSpPr>
            <p:sp>
              <p:nvSpPr>
                <p:cNvPr id="155000" name="Freeform 77"/>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01" name="Freeform 78"/>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40" name="Oval 79"/>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83" name="Group 80"/>
            <p:cNvGrpSpPr>
              <a:grpSpLocks/>
            </p:cNvGrpSpPr>
            <p:nvPr/>
          </p:nvGrpSpPr>
          <p:grpSpPr bwMode="auto">
            <a:xfrm>
              <a:off x="4558" y="564"/>
              <a:ext cx="136" cy="499"/>
              <a:chOff x="1079" y="890"/>
              <a:chExt cx="136" cy="590"/>
            </a:xfrm>
          </p:grpSpPr>
          <p:grpSp>
            <p:nvGrpSpPr>
              <p:cNvPr id="154994" name="Group 81"/>
              <p:cNvGrpSpPr>
                <a:grpSpLocks/>
              </p:cNvGrpSpPr>
              <p:nvPr/>
            </p:nvGrpSpPr>
            <p:grpSpPr bwMode="auto">
              <a:xfrm>
                <a:off x="1111" y="1026"/>
                <a:ext cx="91" cy="454"/>
                <a:chOff x="1111" y="1026"/>
                <a:chExt cx="91" cy="454"/>
              </a:xfrm>
            </p:grpSpPr>
            <p:sp>
              <p:nvSpPr>
                <p:cNvPr id="154996" name="Freeform 82"/>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97" name="Freeform 83"/>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36" name="Oval 84"/>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84" name="Group 85"/>
            <p:cNvGrpSpPr>
              <a:grpSpLocks/>
            </p:cNvGrpSpPr>
            <p:nvPr/>
          </p:nvGrpSpPr>
          <p:grpSpPr bwMode="auto">
            <a:xfrm>
              <a:off x="4694" y="564"/>
              <a:ext cx="136" cy="499"/>
              <a:chOff x="1079" y="890"/>
              <a:chExt cx="136" cy="590"/>
            </a:xfrm>
          </p:grpSpPr>
          <p:grpSp>
            <p:nvGrpSpPr>
              <p:cNvPr id="154990" name="Group 86"/>
              <p:cNvGrpSpPr>
                <a:grpSpLocks/>
              </p:cNvGrpSpPr>
              <p:nvPr/>
            </p:nvGrpSpPr>
            <p:grpSpPr bwMode="auto">
              <a:xfrm>
                <a:off x="1111" y="1026"/>
                <a:ext cx="91" cy="454"/>
                <a:chOff x="1111" y="1026"/>
                <a:chExt cx="91" cy="454"/>
              </a:xfrm>
            </p:grpSpPr>
            <p:sp>
              <p:nvSpPr>
                <p:cNvPr id="154992" name="Freeform 87"/>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93" name="Freeform 88"/>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32" name="Oval 89"/>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85" name="Group 90"/>
            <p:cNvGrpSpPr>
              <a:grpSpLocks/>
            </p:cNvGrpSpPr>
            <p:nvPr/>
          </p:nvGrpSpPr>
          <p:grpSpPr bwMode="auto">
            <a:xfrm>
              <a:off x="4830" y="564"/>
              <a:ext cx="136" cy="499"/>
              <a:chOff x="1079" y="890"/>
              <a:chExt cx="136" cy="590"/>
            </a:xfrm>
          </p:grpSpPr>
          <p:grpSp>
            <p:nvGrpSpPr>
              <p:cNvPr id="154986" name="Group 91"/>
              <p:cNvGrpSpPr>
                <a:grpSpLocks/>
              </p:cNvGrpSpPr>
              <p:nvPr/>
            </p:nvGrpSpPr>
            <p:grpSpPr bwMode="auto">
              <a:xfrm>
                <a:off x="1111" y="1026"/>
                <a:ext cx="91" cy="454"/>
                <a:chOff x="1111" y="1026"/>
                <a:chExt cx="91" cy="454"/>
              </a:xfrm>
            </p:grpSpPr>
            <p:sp>
              <p:nvSpPr>
                <p:cNvPr id="154988" name="Freeform 92"/>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89" name="Freeform 93"/>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28" name="Oval 94"/>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grpSp>
        <p:nvGrpSpPr>
          <p:cNvPr id="154641" name="Group 95"/>
          <p:cNvGrpSpPr>
            <a:grpSpLocks/>
          </p:cNvGrpSpPr>
          <p:nvPr/>
        </p:nvGrpSpPr>
        <p:grpSpPr bwMode="auto">
          <a:xfrm rot="10800000">
            <a:off x="7010740" y="2838398"/>
            <a:ext cx="166687" cy="574675"/>
            <a:chOff x="1079" y="890"/>
            <a:chExt cx="136" cy="590"/>
          </a:xfrm>
        </p:grpSpPr>
        <p:grpSp>
          <p:nvGrpSpPr>
            <p:cNvPr id="154977" name="Group 96"/>
            <p:cNvGrpSpPr>
              <a:grpSpLocks/>
            </p:cNvGrpSpPr>
            <p:nvPr/>
          </p:nvGrpSpPr>
          <p:grpSpPr bwMode="auto">
            <a:xfrm>
              <a:off x="1111" y="1026"/>
              <a:ext cx="91" cy="454"/>
              <a:chOff x="1111" y="1026"/>
              <a:chExt cx="91" cy="454"/>
            </a:xfrm>
          </p:grpSpPr>
          <p:sp>
            <p:nvSpPr>
              <p:cNvPr id="154979" name="Freeform 97"/>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80" name="Freeform 98"/>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19" name="Oval 99"/>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42" name="Group 100"/>
          <p:cNvGrpSpPr>
            <a:grpSpLocks/>
          </p:cNvGrpSpPr>
          <p:nvPr/>
        </p:nvGrpSpPr>
        <p:grpSpPr bwMode="auto">
          <a:xfrm rot="10800000">
            <a:off x="6847227" y="2838398"/>
            <a:ext cx="163513" cy="574675"/>
            <a:chOff x="1079" y="890"/>
            <a:chExt cx="136" cy="590"/>
          </a:xfrm>
        </p:grpSpPr>
        <p:grpSp>
          <p:nvGrpSpPr>
            <p:cNvPr id="154973" name="Group 101"/>
            <p:cNvGrpSpPr>
              <a:grpSpLocks/>
            </p:cNvGrpSpPr>
            <p:nvPr/>
          </p:nvGrpSpPr>
          <p:grpSpPr bwMode="auto">
            <a:xfrm>
              <a:off x="1111" y="1026"/>
              <a:ext cx="91" cy="454"/>
              <a:chOff x="1111" y="1026"/>
              <a:chExt cx="91" cy="454"/>
            </a:xfrm>
          </p:grpSpPr>
          <p:sp>
            <p:nvSpPr>
              <p:cNvPr id="154975" name="Freeform 102"/>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76" name="Freeform 103"/>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15" name="Oval 104"/>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43" name="Group 105"/>
          <p:cNvGrpSpPr>
            <a:grpSpLocks/>
          </p:cNvGrpSpPr>
          <p:nvPr/>
        </p:nvGrpSpPr>
        <p:grpSpPr bwMode="auto">
          <a:xfrm rot="10800000">
            <a:off x="6683714" y="2838398"/>
            <a:ext cx="163512" cy="574675"/>
            <a:chOff x="1079" y="890"/>
            <a:chExt cx="136" cy="590"/>
          </a:xfrm>
        </p:grpSpPr>
        <p:grpSp>
          <p:nvGrpSpPr>
            <p:cNvPr id="154969" name="Group 106"/>
            <p:cNvGrpSpPr>
              <a:grpSpLocks/>
            </p:cNvGrpSpPr>
            <p:nvPr/>
          </p:nvGrpSpPr>
          <p:grpSpPr bwMode="auto">
            <a:xfrm>
              <a:off x="1111" y="1026"/>
              <a:ext cx="91" cy="454"/>
              <a:chOff x="1111" y="1026"/>
              <a:chExt cx="91" cy="454"/>
            </a:xfrm>
          </p:grpSpPr>
          <p:sp>
            <p:nvSpPr>
              <p:cNvPr id="154971" name="Freeform 107"/>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72" name="Freeform 108"/>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11" name="Oval 109"/>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44" name="Group 110"/>
          <p:cNvGrpSpPr>
            <a:grpSpLocks/>
          </p:cNvGrpSpPr>
          <p:nvPr/>
        </p:nvGrpSpPr>
        <p:grpSpPr bwMode="auto">
          <a:xfrm rot="10800000">
            <a:off x="6520202" y="2838398"/>
            <a:ext cx="163513" cy="574675"/>
            <a:chOff x="1079" y="890"/>
            <a:chExt cx="136" cy="590"/>
          </a:xfrm>
        </p:grpSpPr>
        <p:grpSp>
          <p:nvGrpSpPr>
            <p:cNvPr id="154965" name="Group 111"/>
            <p:cNvGrpSpPr>
              <a:grpSpLocks/>
            </p:cNvGrpSpPr>
            <p:nvPr/>
          </p:nvGrpSpPr>
          <p:grpSpPr bwMode="auto">
            <a:xfrm>
              <a:off x="1111" y="1026"/>
              <a:ext cx="91" cy="454"/>
              <a:chOff x="1111" y="1026"/>
              <a:chExt cx="91" cy="454"/>
            </a:xfrm>
          </p:grpSpPr>
          <p:sp>
            <p:nvSpPr>
              <p:cNvPr id="154967" name="Freeform 112"/>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68" name="Freeform 113"/>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07" name="Oval 114"/>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45" name="Group 115"/>
          <p:cNvGrpSpPr>
            <a:grpSpLocks/>
          </p:cNvGrpSpPr>
          <p:nvPr/>
        </p:nvGrpSpPr>
        <p:grpSpPr bwMode="auto">
          <a:xfrm rot="10800000">
            <a:off x="6353514" y="2838398"/>
            <a:ext cx="165100" cy="574675"/>
            <a:chOff x="1079" y="890"/>
            <a:chExt cx="136" cy="590"/>
          </a:xfrm>
        </p:grpSpPr>
        <p:grpSp>
          <p:nvGrpSpPr>
            <p:cNvPr id="154961" name="Group 116"/>
            <p:cNvGrpSpPr>
              <a:grpSpLocks/>
            </p:cNvGrpSpPr>
            <p:nvPr/>
          </p:nvGrpSpPr>
          <p:grpSpPr bwMode="auto">
            <a:xfrm>
              <a:off x="1111" y="1026"/>
              <a:ext cx="91" cy="454"/>
              <a:chOff x="1111" y="1026"/>
              <a:chExt cx="91" cy="454"/>
            </a:xfrm>
          </p:grpSpPr>
          <p:sp>
            <p:nvSpPr>
              <p:cNvPr id="154963" name="Freeform 117"/>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64" name="Freeform 118"/>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203" name="Oval 119"/>
            <p:cNvSpPr>
              <a:spLocks noChangeArrowheads="1"/>
            </p:cNvSpPr>
            <p:nvPr/>
          </p:nvSpPr>
          <p:spPr bwMode="auto">
            <a:xfrm>
              <a:off x="1080" y="893"/>
              <a:ext cx="136"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646" name="Group 120"/>
          <p:cNvGrpSpPr>
            <a:grpSpLocks/>
          </p:cNvGrpSpPr>
          <p:nvPr/>
        </p:nvGrpSpPr>
        <p:grpSpPr bwMode="auto">
          <a:xfrm rot="10800000">
            <a:off x="6190002" y="2838397"/>
            <a:ext cx="163513" cy="573088"/>
            <a:chOff x="1079" y="890"/>
            <a:chExt cx="136" cy="590"/>
          </a:xfrm>
        </p:grpSpPr>
        <p:grpSp>
          <p:nvGrpSpPr>
            <p:cNvPr id="154957" name="Group 121"/>
            <p:cNvGrpSpPr>
              <a:grpSpLocks/>
            </p:cNvGrpSpPr>
            <p:nvPr/>
          </p:nvGrpSpPr>
          <p:grpSpPr bwMode="auto">
            <a:xfrm>
              <a:off x="1111" y="1026"/>
              <a:ext cx="91" cy="454"/>
              <a:chOff x="1111" y="1026"/>
              <a:chExt cx="91" cy="454"/>
            </a:xfrm>
          </p:grpSpPr>
          <p:sp>
            <p:nvSpPr>
              <p:cNvPr id="154959" name="Freeform 122"/>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60" name="Freeform 123"/>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99" name="Oval 124"/>
            <p:cNvSpPr>
              <a:spLocks noChangeArrowheads="1"/>
            </p:cNvSpPr>
            <p:nvPr/>
          </p:nvSpPr>
          <p:spPr bwMode="auto">
            <a:xfrm>
              <a:off x="1080" y="892"/>
              <a:ext cx="136" cy="13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sp>
        <p:nvSpPr>
          <p:cNvPr id="164888" name="AutoShape 125"/>
          <p:cNvSpPr>
            <a:spLocks noChangeArrowheads="1"/>
          </p:cNvSpPr>
          <p:nvPr/>
        </p:nvSpPr>
        <p:spPr bwMode="auto">
          <a:xfrm>
            <a:off x="3070564" y="2266898"/>
            <a:ext cx="273050" cy="1146175"/>
          </a:xfrm>
          <a:prstGeom prst="can">
            <a:avLst>
              <a:gd name="adj" fmla="val 25983"/>
            </a:avLst>
          </a:prstGeom>
          <a:solidFill>
            <a:srgbClr val="0099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889" name="AutoShape 126"/>
          <p:cNvSpPr>
            <a:spLocks noChangeArrowheads="1"/>
          </p:cNvSpPr>
          <p:nvPr/>
        </p:nvSpPr>
        <p:spPr bwMode="auto">
          <a:xfrm>
            <a:off x="3453151" y="2265311"/>
            <a:ext cx="273050" cy="1146175"/>
          </a:xfrm>
          <a:prstGeom prst="can">
            <a:avLst>
              <a:gd name="adj" fmla="val 25983"/>
            </a:avLst>
          </a:prstGeom>
          <a:solidFill>
            <a:srgbClr val="0099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890" name="AutoShape 127"/>
          <p:cNvSpPr>
            <a:spLocks noChangeArrowheads="1"/>
          </p:cNvSpPr>
          <p:nvPr/>
        </p:nvSpPr>
        <p:spPr bwMode="auto">
          <a:xfrm>
            <a:off x="3837326" y="2266898"/>
            <a:ext cx="273050" cy="1146175"/>
          </a:xfrm>
          <a:prstGeom prst="can">
            <a:avLst>
              <a:gd name="adj" fmla="val 25983"/>
            </a:avLst>
          </a:prstGeom>
          <a:solidFill>
            <a:srgbClr val="0099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891" name="AutoShape 128"/>
          <p:cNvSpPr>
            <a:spLocks noChangeArrowheads="1"/>
          </p:cNvSpPr>
          <p:nvPr/>
        </p:nvSpPr>
        <p:spPr bwMode="auto">
          <a:xfrm>
            <a:off x="4221502" y="2265311"/>
            <a:ext cx="271463" cy="1146175"/>
          </a:xfrm>
          <a:prstGeom prst="can">
            <a:avLst>
              <a:gd name="adj" fmla="val 26135"/>
            </a:avLst>
          </a:prstGeom>
          <a:solidFill>
            <a:srgbClr val="0099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892" name="AutoShape 129"/>
          <p:cNvSpPr>
            <a:spLocks noChangeArrowheads="1"/>
          </p:cNvSpPr>
          <p:nvPr/>
        </p:nvSpPr>
        <p:spPr bwMode="auto">
          <a:xfrm>
            <a:off x="4604089" y="2265311"/>
            <a:ext cx="271462" cy="1146175"/>
          </a:xfrm>
          <a:prstGeom prst="can">
            <a:avLst>
              <a:gd name="adj" fmla="val 26135"/>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893" name="AutoShape 130"/>
          <p:cNvSpPr>
            <a:spLocks noChangeArrowheads="1"/>
          </p:cNvSpPr>
          <p:nvPr/>
        </p:nvSpPr>
        <p:spPr bwMode="auto">
          <a:xfrm>
            <a:off x="5809001" y="2265311"/>
            <a:ext cx="273050" cy="1146175"/>
          </a:xfrm>
          <a:prstGeom prst="can">
            <a:avLst>
              <a:gd name="adj" fmla="val 25983"/>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54653" name="Freeform 131"/>
          <p:cNvSpPr>
            <a:spLocks/>
          </p:cNvSpPr>
          <p:nvPr/>
        </p:nvSpPr>
        <p:spPr bwMode="auto">
          <a:xfrm>
            <a:off x="3178514" y="1985911"/>
            <a:ext cx="438150" cy="327025"/>
          </a:xfrm>
          <a:custGeom>
            <a:avLst/>
            <a:gdLst>
              <a:gd name="T0" fmla="*/ 0 w 362"/>
              <a:gd name="T1" fmla="*/ 2147483646 h 265"/>
              <a:gd name="T2" fmla="*/ 2147483646 w 362"/>
              <a:gd name="T3" fmla="*/ 2147483646 h 265"/>
              <a:gd name="T4" fmla="*/ 2147483646 w 362"/>
              <a:gd name="T5" fmla="*/ 2147483646 h 265"/>
              <a:gd name="T6" fmla="*/ 2147483646 w 362"/>
              <a:gd name="T7" fmla="*/ 2147483646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 h="265">
                <a:moveTo>
                  <a:pt x="0" y="265"/>
                </a:moveTo>
                <a:cubicBezTo>
                  <a:pt x="22" y="170"/>
                  <a:pt x="45" y="76"/>
                  <a:pt x="90" y="38"/>
                </a:cubicBezTo>
                <a:cubicBezTo>
                  <a:pt x="135" y="0"/>
                  <a:pt x="227" y="0"/>
                  <a:pt x="272" y="38"/>
                </a:cubicBezTo>
                <a:cubicBezTo>
                  <a:pt x="317" y="76"/>
                  <a:pt x="339" y="170"/>
                  <a:pt x="362" y="265"/>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4" name="Freeform 132"/>
          <p:cNvSpPr>
            <a:spLocks/>
          </p:cNvSpPr>
          <p:nvPr/>
        </p:nvSpPr>
        <p:spPr bwMode="auto">
          <a:xfrm>
            <a:off x="3946864" y="1979561"/>
            <a:ext cx="436562" cy="325437"/>
          </a:xfrm>
          <a:custGeom>
            <a:avLst/>
            <a:gdLst>
              <a:gd name="T0" fmla="*/ 0 w 362"/>
              <a:gd name="T1" fmla="*/ 2147483646 h 265"/>
              <a:gd name="T2" fmla="*/ 2147483646 w 362"/>
              <a:gd name="T3" fmla="*/ 2147483646 h 265"/>
              <a:gd name="T4" fmla="*/ 2147483646 w 362"/>
              <a:gd name="T5" fmla="*/ 2147483646 h 265"/>
              <a:gd name="T6" fmla="*/ 2147483646 w 362"/>
              <a:gd name="T7" fmla="*/ 2147483646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 h="265">
                <a:moveTo>
                  <a:pt x="0" y="265"/>
                </a:moveTo>
                <a:cubicBezTo>
                  <a:pt x="22" y="170"/>
                  <a:pt x="45" y="76"/>
                  <a:pt x="90" y="38"/>
                </a:cubicBezTo>
                <a:cubicBezTo>
                  <a:pt x="135" y="0"/>
                  <a:pt x="227" y="0"/>
                  <a:pt x="272" y="38"/>
                </a:cubicBezTo>
                <a:cubicBezTo>
                  <a:pt x="317" y="76"/>
                  <a:pt x="339" y="170"/>
                  <a:pt x="362" y="265"/>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5" name="Freeform 133"/>
          <p:cNvSpPr>
            <a:spLocks/>
          </p:cNvSpPr>
          <p:nvPr/>
        </p:nvSpPr>
        <p:spPr bwMode="auto">
          <a:xfrm flipV="1">
            <a:off x="3562689" y="3409898"/>
            <a:ext cx="436562" cy="327025"/>
          </a:xfrm>
          <a:custGeom>
            <a:avLst/>
            <a:gdLst>
              <a:gd name="T0" fmla="*/ 0 w 362"/>
              <a:gd name="T1" fmla="*/ 2147483646 h 265"/>
              <a:gd name="T2" fmla="*/ 2147483646 w 362"/>
              <a:gd name="T3" fmla="*/ 2147483646 h 265"/>
              <a:gd name="T4" fmla="*/ 2147483646 w 362"/>
              <a:gd name="T5" fmla="*/ 2147483646 h 265"/>
              <a:gd name="T6" fmla="*/ 2147483646 w 362"/>
              <a:gd name="T7" fmla="*/ 2147483646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 h="265">
                <a:moveTo>
                  <a:pt x="0" y="265"/>
                </a:moveTo>
                <a:cubicBezTo>
                  <a:pt x="22" y="170"/>
                  <a:pt x="45" y="76"/>
                  <a:pt x="90" y="38"/>
                </a:cubicBezTo>
                <a:cubicBezTo>
                  <a:pt x="135" y="0"/>
                  <a:pt x="227" y="0"/>
                  <a:pt x="272" y="38"/>
                </a:cubicBezTo>
                <a:cubicBezTo>
                  <a:pt x="317" y="76"/>
                  <a:pt x="339" y="170"/>
                  <a:pt x="362" y="265"/>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6" name="Freeform 134"/>
          <p:cNvSpPr>
            <a:spLocks/>
          </p:cNvSpPr>
          <p:nvPr/>
        </p:nvSpPr>
        <p:spPr bwMode="auto">
          <a:xfrm flipV="1">
            <a:off x="4329451" y="3409898"/>
            <a:ext cx="438150" cy="327025"/>
          </a:xfrm>
          <a:custGeom>
            <a:avLst/>
            <a:gdLst>
              <a:gd name="T0" fmla="*/ 0 w 362"/>
              <a:gd name="T1" fmla="*/ 2147483646 h 265"/>
              <a:gd name="T2" fmla="*/ 2147483646 w 362"/>
              <a:gd name="T3" fmla="*/ 2147483646 h 265"/>
              <a:gd name="T4" fmla="*/ 2147483646 w 362"/>
              <a:gd name="T5" fmla="*/ 2147483646 h 265"/>
              <a:gd name="T6" fmla="*/ 2147483646 w 362"/>
              <a:gd name="T7" fmla="*/ 2147483646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 h="265">
                <a:moveTo>
                  <a:pt x="0" y="265"/>
                </a:moveTo>
                <a:cubicBezTo>
                  <a:pt x="22" y="170"/>
                  <a:pt x="45" y="76"/>
                  <a:pt x="90" y="38"/>
                </a:cubicBezTo>
                <a:cubicBezTo>
                  <a:pt x="135" y="0"/>
                  <a:pt x="227" y="0"/>
                  <a:pt x="272" y="38"/>
                </a:cubicBezTo>
                <a:cubicBezTo>
                  <a:pt x="317" y="76"/>
                  <a:pt x="339" y="170"/>
                  <a:pt x="362" y="265"/>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7" name="Freeform 135"/>
          <p:cNvSpPr>
            <a:spLocks/>
          </p:cNvSpPr>
          <p:nvPr/>
        </p:nvSpPr>
        <p:spPr bwMode="auto">
          <a:xfrm>
            <a:off x="4712040" y="1979561"/>
            <a:ext cx="382587" cy="333375"/>
          </a:xfrm>
          <a:custGeom>
            <a:avLst/>
            <a:gdLst>
              <a:gd name="T0" fmla="*/ 0 w 317"/>
              <a:gd name="T1" fmla="*/ 2147483646 h 317"/>
              <a:gd name="T2" fmla="*/ 2147483646 w 317"/>
              <a:gd name="T3" fmla="*/ 2147483646 h 317"/>
              <a:gd name="T4" fmla="*/ 2147483646 w 317"/>
              <a:gd name="T5" fmla="*/ 2147483646 h 317"/>
              <a:gd name="T6" fmla="*/ 2147483646 w 317"/>
              <a:gd name="T7" fmla="*/ 2147483646 h 3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317">
                <a:moveTo>
                  <a:pt x="0" y="317"/>
                </a:moveTo>
                <a:cubicBezTo>
                  <a:pt x="23" y="203"/>
                  <a:pt x="46" y="90"/>
                  <a:pt x="91" y="45"/>
                </a:cubicBezTo>
                <a:cubicBezTo>
                  <a:pt x="136" y="0"/>
                  <a:pt x="234" y="30"/>
                  <a:pt x="272" y="45"/>
                </a:cubicBezTo>
                <a:cubicBezTo>
                  <a:pt x="310" y="60"/>
                  <a:pt x="313" y="98"/>
                  <a:pt x="317" y="136"/>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8" name="Freeform 136"/>
          <p:cNvSpPr>
            <a:spLocks/>
          </p:cNvSpPr>
          <p:nvPr/>
        </p:nvSpPr>
        <p:spPr bwMode="auto">
          <a:xfrm flipH="1">
            <a:off x="5588340" y="1979561"/>
            <a:ext cx="382587" cy="333375"/>
          </a:xfrm>
          <a:custGeom>
            <a:avLst/>
            <a:gdLst>
              <a:gd name="T0" fmla="*/ 0 w 317"/>
              <a:gd name="T1" fmla="*/ 2147483646 h 317"/>
              <a:gd name="T2" fmla="*/ 2147483646 w 317"/>
              <a:gd name="T3" fmla="*/ 2147483646 h 317"/>
              <a:gd name="T4" fmla="*/ 2147483646 w 317"/>
              <a:gd name="T5" fmla="*/ 2147483646 h 317"/>
              <a:gd name="T6" fmla="*/ 2147483646 w 317"/>
              <a:gd name="T7" fmla="*/ 2147483646 h 3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317">
                <a:moveTo>
                  <a:pt x="0" y="317"/>
                </a:moveTo>
                <a:cubicBezTo>
                  <a:pt x="23" y="203"/>
                  <a:pt x="46" y="90"/>
                  <a:pt x="91" y="45"/>
                </a:cubicBezTo>
                <a:cubicBezTo>
                  <a:pt x="136" y="0"/>
                  <a:pt x="234" y="30"/>
                  <a:pt x="272" y="45"/>
                </a:cubicBezTo>
                <a:cubicBezTo>
                  <a:pt x="310" y="60"/>
                  <a:pt x="313" y="98"/>
                  <a:pt x="317" y="136"/>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9" name="Freeform 137"/>
          <p:cNvSpPr>
            <a:spLocks/>
          </p:cNvSpPr>
          <p:nvPr/>
        </p:nvSpPr>
        <p:spPr bwMode="auto">
          <a:xfrm>
            <a:off x="2259351" y="3413072"/>
            <a:ext cx="1347788" cy="534988"/>
          </a:xfrm>
          <a:custGeom>
            <a:avLst/>
            <a:gdLst>
              <a:gd name="T0" fmla="*/ 2147483646 w 1117"/>
              <a:gd name="T1" fmla="*/ 0 h 507"/>
              <a:gd name="T2" fmla="*/ 2147483646 w 1117"/>
              <a:gd name="T3" fmla="*/ 2147483646 h 507"/>
              <a:gd name="T4" fmla="*/ 2147483646 w 1117"/>
              <a:gd name="T5" fmla="*/ 2147483646 h 507"/>
              <a:gd name="T6" fmla="*/ 2147483646 w 1117"/>
              <a:gd name="T7" fmla="*/ 2147483646 h 507"/>
              <a:gd name="T8" fmla="*/ 2147483646 w 1117"/>
              <a:gd name="T9" fmla="*/ 2147483646 h 507"/>
              <a:gd name="T10" fmla="*/ 2147483646 w 1117"/>
              <a:gd name="T11" fmla="*/ 2147483646 h 507"/>
              <a:gd name="T12" fmla="*/ 2147483646 w 1117"/>
              <a:gd name="T13" fmla="*/ 2147483646 h 507"/>
              <a:gd name="T14" fmla="*/ 2147483646 w 1117"/>
              <a:gd name="T15" fmla="*/ 2147483646 h 507"/>
              <a:gd name="T16" fmla="*/ 2147483646 w 1117"/>
              <a:gd name="T17" fmla="*/ 2147483646 h 507"/>
              <a:gd name="T18" fmla="*/ 2147483646 w 1117"/>
              <a:gd name="T19" fmla="*/ 2147483646 h 507"/>
              <a:gd name="T20" fmla="*/ 2147483646 w 1117"/>
              <a:gd name="T21" fmla="*/ 2147483646 h 5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7" h="507">
                <a:moveTo>
                  <a:pt x="808" y="0"/>
                </a:moveTo>
                <a:cubicBezTo>
                  <a:pt x="823" y="72"/>
                  <a:pt x="838" y="144"/>
                  <a:pt x="808" y="181"/>
                </a:cubicBezTo>
                <a:cubicBezTo>
                  <a:pt x="778" y="218"/>
                  <a:pt x="732" y="219"/>
                  <a:pt x="626" y="226"/>
                </a:cubicBezTo>
                <a:cubicBezTo>
                  <a:pt x="520" y="233"/>
                  <a:pt x="256" y="211"/>
                  <a:pt x="173" y="226"/>
                </a:cubicBezTo>
                <a:cubicBezTo>
                  <a:pt x="90" y="241"/>
                  <a:pt x="0" y="302"/>
                  <a:pt x="128" y="317"/>
                </a:cubicBezTo>
                <a:cubicBezTo>
                  <a:pt x="256" y="332"/>
                  <a:pt x="801" y="302"/>
                  <a:pt x="944" y="317"/>
                </a:cubicBezTo>
                <a:cubicBezTo>
                  <a:pt x="1087" y="332"/>
                  <a:pt x="1117" y="393"/>
                  <a:pt x="989" y="408"/>
                </a:cubicBezTo>
                <a:cubicBezTo>
                  <a:pt x="861" y="423"/>
                  <a:pt x="324" y="401"/>
                  <a:pt x="173" y="408"/>
                </a:cubicBezTo>
                <a:cubicBezTo>
                  <a:pt x="22" y="415"/>
                  <a:pt x="82" y="438"/>
                  <a:pt x="82" y="453"/>
                </a:cubicBezTo>
                <a:cubicBezTo>
                  <a:pt x="82" y="468"/>
                  <a:pt x="45" y="491"/>
                  <a:pt x="173" y="499"/>
                </a:cubicBezTo>
                <a:cubicBezTo>
                  <a:pt x="301" y="507"/>
                  <a:pt x="577" y="503"/>
                  <a:pt x="853" y="499"/>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60" name="Freeform 138"/>
          <p:cNvSpPr>
            <a:spLocks/>
          </p:cNvSpPr>
          <p:nvPr/>
        </p:nvSpPr>
        <p:spPr bwMode="auto">
          <a:xfrm>
            <a:off x="5005726" y="3413072"/>
            <a:ext cx="1347788" cy="534988"/>
          </a:xfrm>
          <a:custGeom>
            <a:avLst/>
            <a:gdLst>
              <a:gd name="T0" fmla="*/ 2147483646 w 1117"/>
              <a:gd name="T1" fmla="*/ 0 h 507"/>
              <a:gd name="T2" fmla="*/ 2147483646 w 1117"/>
              <a:gd name="T3" fmla="*/ 2147483646 h 507"/>
              <a:gd name="T4" fmla="*/ 2147483646 w 1117"/>
              <a:gd name="T5" fmla="*/ 2147483646 h 507"/>
              <a:gd name="T6" fmla="*/ 2147483646 w 1117"/>
              <a:gd name="T7" fmla="*/ 2147483646 h 507"/>
              <a:gd name="T8" fmla="*/ 2147483646 w 1117"/>
              <a:gd name="T9" fmla="*/ 2147483646 h 507"/>
              <a:gd name="T10" fmla="*/ 2147483646 w 1117"/>
              <a:gd name="T11" fmla="*/ 2147483646 h 507"/>
              <a:gd name="T12" fmla="*/ 2147483646 w 1117"/>
              <a:gd name="T13" fmla="*/ 2147483646 h 507"/>
              <a:gd name="T14" fmla="*/ 2147483646 w 1117"/>
              <a:gd name="T15" fmla="*/ 2147483646 h 507"/>
              <a:gd name="T16" fmla="*/ 2147483646 w 1117"/>
              <a:gd name="T17" fmla="*/ 2147483646 h 507"/>
              <a:gd name="T18" fmla="*/ 2147483646 w 1117"/>
              <a:gd name="T19" fmla="*/ 2147483646 h 507"/>
              <a:gd name="T20" fmla="*/ 2147483646 w 1117"/>
              <a:gd name="T21" fmla="*/ 2147483646 h 5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7" h="507">
                <a:moveTo>
                  <a:pt x="808" y="0"/>
                </a:moveTo>
                <a:cubicBezTo>
                  <a:pt x="823" y="72"/>
                  <a:pt x="838" y="144"/>
                  <a:pt x="808" y="181"/>
                </a:cubicBezTo>
                <a:cubicBezTo>
                  <a:pt x="778" y="218"/>
                  <a:pt x="732" y="219"/>
                  <a:pt x="626" y="226"/>
                </a:cubicBezTo>
                <a:cubicBezTo>
                  <a:pt x="520" y="233"/>
                  <a:pt x="256" y="211"/>
                  <a:pt x="173" y="226"/>
                </a:cubicBezTo>
                <a:cubicBezTo>
                  <a:pt x="90" y="241"/>
                  <a:pt x="0" y="302"/>
                  <a:pt x="128" y="317"/>
                </a:cubicBezTo>
                <a:cubicBezTo>
                  <a:pt x="256" y="332"/>
                  <a:pt x="801" y="302"/>
                  <a:pt x="944" y="317"/>
                </a:cubicBezTo>
                <a:cubicBezTo>
                  <a:pt x="1087" y="332"/>
                  <a:pt x="1117" y="393"/>
                  <a:pt x="989" y="408"/>
                </a:cubicBezTo>
                <a:cubicBezTo>
                  <a:pt x="861" y="423"/>
                  <a:pt x="324" y="401"/>
                  <a:pt x="173" y="408"/>
                </a:cubicBezTo>
                <a:cubicBezTo>
                  <a:pt x="22" y="415"/>
                  <a:pt x="82" y="438"/>
                  <a:pt x="82" y="453"/>
                </a:cubicBezTo>
                <a:cubicBezTo>
                  <a:pt x="82" y="468"/>
                  <a:pt x="45" y="491"/>
                  <a:pt x="173" y="499"/>
                </a:cubicBezTo>
                <a:cubicBezTo>
                  <a:pt x="301" y="507"/>
                  <a:pt x="577" y="503"/>
                  <a:pt x="853" y="499"/>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02" name="Text Box 139"/>
          <p:cNvSpPr txBox="1">
            <a:spLocks noChangeArrowheads="1"/>
          </p:cNvSpPr>
          <p:nvPr/>
        </p:nvSpPr>
        <p:spPr bwMode="auto">
          <a:xfrm>
            <a:off x="3037226" y="2408186"/>
            <a:ext cx="381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S1</a:t>
            </a:r>
          </a:p>
        </p:txBody>
      </p:sp>
      <p:sp>
        <p:nvSpPr>
          <p:cNvPr id="164903" name="Text Box 140"/>
          <p:cNvSpPr txBox="1">
            <a:spLocks noChangeArrowheads="1"/>
          </p:cNvSpPr>
          <p:nvPr/>
        </p:nvSpPr>
        <p:spPr bwMode="auto">
          <a:xfrm>
            <a:off x="3411877" y="2408186"/>
            <a:ext cx="3841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S2</a:t>
            </a:r>
          </a:p>
        </p:txBody>
      </p:sp>
      <p:sp>
        <p:nvSpPr>
          <p:cNvPr id="164904" name="Text Box 141"/>
          <p:cNvSpPr txBox="1">
            <a:spLocks noChangeArrowheads="1"/>
          </p:cNvSpPr>
          <p:nvPr/>
        </p:nvSpPr>
        <p:spPr bwMode="auto">
          <a:xfrm>
            <a:off x="3799227" y="2408186"/>
            <a:ext cx="3841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S3</a:t>
            </a:r>
          </a:p>
        </p:txBody>
      </p:sp>
      <p:sp>
        <p:nvSpPr>
          <p:cNvPr id="164905" name="Text Box 142"/>
          <p:cNvSpPr txBox="1">
            <a:spLocks noChangeArrowheads="1"/>
          </p:cNvSpPr>
          <p:nvPr/>
        </p:nvSpPr>
        <p:spPr bwMode="auto">
          <a:xfrm>
            <a:off x="4173876" y="2408186"/>
            <a:ext cx="3825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S4</a:t>
            </a:r>
          </a:p>
        </p:txBody>
      </p:sp>
      <p:sp>
        <p:nvSpPr>
          <p:cNvPr id="164906" name="Text Box 143"/>
          <p:cNvSpPr txBox="1">
            <a:spLocks noChangeArrowheads="1"/>
          </p:cNvSpPr>
          <p:nvPr/>
        </p:nvSpPr>
        <p:spPr bwMode="auto">
          <a:xfrm>
            <a:off x="4565990" y="2405011"/>
            <a:ext cx="3825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S5</a:t>
            </a:r>
          </a:p>
        </p:txBody>
      </p:sp>
      <p:sp>
        <p:nvSpPr>
          <p:cNvPr id="164907" name="Text Box 144"/>
          <p:cNvSpPr txBox="1">
            <a:spLocks noChangeArrowheads="1"/>
          </p:cNvSpPr>
          <p:nvPr/>
        </p:nvSpPr>
        <p:spPr bwMode="auto">
          <a:xfrm>
            <a:off x="5766140" y="2405011"/>
            <a:ext cx="3825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S6</a:t>
            </a:r>
          </a:p>
        </p:txBody>
      </p:sp>
      <p:sp>
        <p:nvSpPr>
          <p:cNvPr id="164908" name="Text Box 145"/>
          <p:cNvSpPr txBox="1">
            <a:spLocks noChangeArrowheads="1"/>
          </p:cNvSpPr>
          <p:nvPr/>
        </p:nvSpPr>
        <p:spPr bwMode="auto">
          <a:xfrm>
            <a:off x="4200865" y="2570111"/>
            <a:ext cx="3317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000" b="1"/>
              <a:t>+</a:t>
            </a:r>
          </a:p>
        </p:txBody>
      </p:sp>
      <p:sp>
        <p:nvSpPr>
          <p:cNvPr id="164909" name="Text Box 146"/>
          <p:cNvSpPr txBox="1">
            <a:spLocks noChangeArrowheads="1"/>
          </p:cNvSpPr>
          <p:nvPr/>
        </p:nvSpPr>
        <p:spPr bwMode="auto">
          <a:xfrm>
            <a:off x="4200864" y="2712986"/>
            <a:ext cx="328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000" b="1"/>
              <a:t>+</a:t>
            </a:r>
          </a:p>
        </p:txBody>
      </p:sp>
      <p:sp>
        <p:nvSpPr>
          <p:cNvPr id="164910" name="Text Box 147"/>
          <p:cNvSpPr txBox="1">
            <a:spLocks noChangeArrowheads="1"/>
          </p:cNvSpPr>
          <p:nvPr/>
        </p:nvSpPr>
        <p:spPr bwMode="auto">
          <a:xfrm>
            <a:off x="4200864" y="2862211"/>
            <a:ext cx="328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000" b="1"/>
              <a:t>+</a:t>
            </a:r>
          </a:p>
        </p:txBody>
      </p:sp>
      <p:sp>
        <p:nvSpPr>
          <p:cNvPr id="164911" name="Text Box 148"/>
          <p:cNvSpPr txBox="1">
            <a:spLocks noChangeArrowheads="1"/>
          </p:cNvSpPr>
          <p:nvPr/>
        </p:nvSpPr>
        <p:spPr bwMode="auto">
          <a:xfrm>
            <a:off x="4200864" y="3005085"/>
            <a:ext cx="328612"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000" b="1"/>
              <a:t>+</a:t>
            </a:r>
          </a:p>
        </p:txBody>
      </p:sp>
      <p:sp>
        <p:nvSpPr>
          <p:cNvPr id="164912" name="Text Box 149"/>
          <p:cNvSpPr txBox="1">
            <a:spLocks noChangeArrowheads="1"/>
          </p:cNvSpPr>
          <p:nvPr/>
        </p:nvSpPr>
        <p:spPr bwMode="auto">
          <a:xfrm>
            <a:off x="5986802" y="3852811"/>
            <a:ext cx="1260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COOH</a:t>
            </a:r>
          </a:p>
        </p:txBody>
      </p:sp>
      <p:sp>
        <p:nvSpPr>
          <p:cNvPr id="164913" name="Text Box 150"/>
          <p:cNvSpPr txBox="1">
            <a:spLocks noChangeArrowheads="1"/>
          </p:cNvSpPr>
          <p:nvPr/>
        </p:nvSpPr>
        <p:spPr bwMode="auto">
          <a:xfrm>
            <a:off x="3249952" y="3848047"/>
            <a:ext cx="6016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NH</a:t>
            </a:r>
            <a:r>
              <a:rPr lang="en-GB" altLang="en-US" sz="1200" b="1" baseline="-25000"/>
              <a:t>2</a:t>
            </a:r>
          </a:p>
        </p:txBody>
      </p:sp>
      <p:sp>
        <p:nvSpPr>
          <p:cNvPr id="164914" name="Text Box 151"/>
          <p:cNvSpPr txBox="1">
            <a:spLocks noChangeArrowheads="1"/>
          </p:cNvSpPr>
          <p:nvPr/>
        </p:nvSpPr>
        <p:spPr bwMode="auto">
          <a:xfrm>
            <a:off x="4735852" y="1757311"/>
            <a:ext cx="1641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Selectivity filter</a:t>
            </a:r>
          </a:p>
        </p:txBody>
      </p:sp>
      <p:sp>
        <p:nvSpPr>
          <p:cNvPr id="164915" name="Line 152"/>
          <p:cNvSpPr>
            <a:spLocks noChangeShapeType="1"/>
          </p:cNvSpPr>
          <p:nvPr/>
        </p:nvSpPr>
        <p:spPr bwMode="auto">
          <a:xfrm>
            <a:off x="5304177" y="1993848"/>
            <a:ext cx="142875" cy="360363"/>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4916" name="Text Box 153"/>
          <p:cNvSpPr txBox="1">
            <a:spLocks noChangeArrowheads="1"/>
          </p:cNvSpPr>
          <p:nvPr/>
        </p:nvSpPr>
        <p:spPr bwMode="auto">
          <a:xfrm>
            <a:off x="1991064" y="1523947"/>
            <a:ext cx="43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400" b="1"/>
              <a:t>A</a:t>
            </a:r>
          </a:p>
        </p:txBody>
      </p:sp>
      <p:sp>
        <p:nvSpPr>
          <p:cNvPr id="164917" name="Text Box 154"/>
          <p:cNvSpPr txBox="1">
            <a:spLocks noChangeArrowheads="1"/>
          </p:cNvSpPr>
          <p:nvPr/>
        </p:nvSpPr>
        <p:spPr bwMode="auto">
          <a:xfrm>
            <a:off x="7536201" y="1523947"/>
            <a:ext cx="43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400" b="1" dirty="0"/>
              <a:t>B</a:t>
            </a:r>
          </a:p>
        </p:txBody>
      </p:sp>
      <p:grpSp>
        <p:nvGrpSpPr>
          <p:cNvPr id="154677" name="Group 155"/>
          <p:cNvGrpSpPr>
            <a:grpSpLocks/>
          </p:cNvGrpSpPr>
          <p:nvPr/>
        </p:nvGrpSpPr>
        <p:grpSpPr bwMode="auto">
          <a:xfrm flipV="1">
            <a:off x="2279990" y="5572073"/>
            <a:ext cx="719137" cy="504825"/>
            <a:chOff x="4286" y="564"/>
            <a:chExt cx="680" cy="499"/>
          </a:xfrm>
        </p:grpSpPr>
        <p:grpSp>
          <p:nvGrpSpPr>
            <p:cNvPr id="154932" name="Group 156"/>
            <p:cNvGrpSpPr>
              <a:grpSpLocks/>
            </p:cNvGrpSpPr>
            <p:nvPr/>
          </p:nvGrpSpPr>
          <p:grpSpPr bwMode="auto">
            <a:xfrm>
              <a:off x="4286" y="564"/>
              <a:ext cx="136" cy="499"/>
              <a:chOff x="1079" y="890"/>
              <a:chExt cx="136" cy="590"/>
            </a:xfrm>
          </p:grpSpPr>
          <p:grpSp>
            <p:nvGrpSpPr>
              <p:cNvPr id="154953" name="Group 157"/>
              <p:cNvGrpSpPr>
                <a:grpSpLocks/>
              </p:cNvGrpSpPr>
              <p:nvPr/>
            </p:nvGrpSpPr>
            <p:grpSpPr bwMode="auto">
              <a:xfrm>
                <a:off x="1111" y="1026"/>
                <a:ext cx="91" cy="454"/>
                <a:chOff x="1111" y="1026"/>
                <a:chExt cx="91" cy="454"/>
              </a:xfrm>
            </p:grpSpPr>
            <p:sp>
              <p:nvSpPr>
                <p:cNvPr id="154955" name="Freeform 158"/>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56" name="Freeform 159"/>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95" name="Oval 160"/>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33" name="Group 161"/>
            <p:cNvGrpSpPr>
              <a:grpSpLocks/>
            </p:cNvGrpSpPr>
            <p:nvPr/>
          </p:nvGrpSpPr>
          <p:grpSpPr bwMode="auto">
            <a:xfrm>
              <a:off x="4422" y="564"/>
              <a:ext cx="136" cy="499"/>
              <a:chOff x="1079" y="890"/>
              <a:chExt cx="136" cy="590"/>
            </a:xfrm>
          </p:grpSpPr>
          <p:grpSp>
            <p:nvGrpSpPr>
              <p:cNvPr id="154949" name="Group 162"/>
              <p:cNvGrpSpPr>
                <a:grpSpLocks/>
              </p:cNvGrpSpPr>
              <p:nvPr/>
            </p:nvGrpSpPr>
            <p:grpSpPr bwMode="auto">
              <a:xfrm>
                <a:off x="1111" y="1026"/>
                <a:ext cx="91" cy="454"/>
                <a:chOff x="1111" y="1026"/>
                <a:chExt cx="91" cy="454"/>
              </a:xfrm>
            </p:grpSpPr>
            <p:sp>
              <p:nvSpPr>
                <p:cNvPr id="154951" name="Freeform 163"/>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52" name="Freeform 164"/>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91" name="Oval 165"/>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34" name="Group 166"/>
            <p:cNvGrpSpPr>
              <a:grpSpLocks/>
            </p:cNvGrpSpPr>
            <p:nvPr/>
          </p:nvGrpSpPr>
          <p:grpSpPr bwMode="auto">
            <a:xfrm>
              <a:off x="4558" y="564"/>
              <a:ext cx="136" cy="499"/>
              <a:chOff x="1079" y="890"/>
              <a:chExt cx="136" cy="590"/>
            </a:xfrm>
          </p:grpSpPr>
          <p:grpSp>
            <p:nvGrpSpPr>
              <p:cNvPr id="154945" name="Group 167"/>
              <p:cNvGrpSpPr>
                <a:grpSpLocks/>
              </p:cNvGrpSpPr>
              <p:nvPr/>
            </p:nvGrpSpPr>
            <p:grpSpPr bwMode="auto">
              <a:xfrm>
                <a:off x="1111" y="1026"/>
                <a:ext cx="91" cy="454"/>
                <a:chOff x="1111" y="1026"/>
                <a:chExt cx="91" cy="454"/>
              </a:xfrm>
            </p:grpSpPr>
            <p:sp>
              <p:nvSpPr>
                <p:cNvPr id="154947" name="Freeform 168"/>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48" name="Freeform 169"/>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87" name="Oval 170"/>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35" name="Group 171"/>
            <p:cNvGrpSpPr>
              <a:grpSpLocks/>
            </p:cNvGrpSpPr>
            <p:nvPr/>
          </p:nvGrpSpPr>
          <p:grpSpPr bwMode="auto">
            <a:xfrm>
              <a:off x="4694" y="564"/>
              <a:ext cx="136" cy="499"/>
              <a:chOff x="1079" y="890"/>
              <a:chExt cx="136" cy="590"/>
            </a:xfrm>
          </p:grpSpPr>
          <p:grpSp>
            <p:nvGrpSpPr>
              <p:cNvPr id="154941" name="Group 172"/>
              <p:cNvGrpSpPr>
                <a:grpSpLocks/>
              </p:cNvGrpSpPr>
              <p:nvPr/>
            </p:nvGrpSpPr>
            <p:grpSpPr bwMode="auto">
              <a:xfrm>
                <a:off x="1111" y="1026"/>
                <a:ext cx="91" cy="454"/>
                <a:chOff x="1111" y="1026"/>
                <a:chExt cx="91" cy="454"/>
              </a:xfrm>
            </p:grpSpPr>
            <p:sp>
              <p:nvSpPr>
                <p:cNvPr id="154943" name="Freeform 173"/>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44" name="Freeform 174"/>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83" name="Oval 175"/>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36" name="Group 176"/>
            <p:cNvGrpSpPr>
              <a:grpSpLocks/>
            </p:cNvGrpSpPr>
            <p:nvPr/>
          </p:nvGrpSpPr>
          <p:grpSpPr bwMode="auto">
            <a:xfrm>
              <a:off x="4830" y="564"/>
              <a:ext cx="136" cy="499"/>
              <a:chOff x="1079" y="890"/>
              <a:chExt cx="136" cy="590"/>
            </a:xfrm>
          </p:grpSpPr>
          <p:grpSp>
            <p:nvGrpSpPr>
              <p:cNvPr id="154937" name="Group 177"/>
              <p:cNvGrpSpPr>
                <a:grpSpLocks/>
              </p:cNvGrpSpPr>
              <p:nvPr/>
            </p:nvGrpSpPr>
            <p:grpSpPr bwMode="auto">
              <a:xfrm>
                <a:off x="1111" y="1026"/>
                <a:ext cx="91" cy="454"/>
                <a:chOff x="1111" y="1026"/>
                <a:chExt cx="91" cy="454"/>
              </a:xfrm>
            </p:grpSpPr>
            <p:sp>
              <p:nvSpPr>
                <p:cNvPr id="154939" name="Freeform 178"/>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40" name="Freeform 179"/>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79" name="Oval 180"/>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grpSp>
        <p:nvGrpSpPr>
          <p:cNvPr id="154678" name="Group 181"/>
          <p:cNvGrpSpPr>
            <a:grpSpLocks/>
          </p:cNvGrpSpPr>
          <p:nvPr/>
        </p:nvGrpSpPr>
        <p:grpSpPr bwMode="auto">
          <a:xfrm>
            <a:off x="2281576" y="4973586"/>
            <a:ext cx="719138" cy="504825"/>
            <a:chOff x="4286" y="564"/>
            <a:chExt cx="680" cy="499"/>
          </a:xfrm>
        </p:grpSpPr>
        <p:grpSp>
          <p:nvGrpSpPr>
            <p:cNvPr id="154907" name="Group 182"/>
            <p:cNvGrpSpPr>
              <a:grpSpLocks/>
            </p:cNvGrpSpPr>
            <p:nvPr/>
          </p:nvGrpSpPr>
          <p:grpSpPr bwMode="auto">
            <a:xfrm>
              <a:off x="4286" y="564"/>
              <a:ext cx="136" cy="499"/>
              <a:chOff x="1079" y="890"/>
              <a:chExt cx="136" cy="590"/>
            </a:xfrm>
          </p:grpSpPr>
          <p:grpSp>
            <p:nvGrpSpPr>
              <p:cNvPr id="154928" name="Group 183"/>
              <p:cNvGrpSpPr>
                <a:grpSpLocks/>
              </p:cNvGrpSpPr>
              <p:nvPr/>
            </p:nvGrpSpPr>
            <p:grpSpPr bwMode="auto">
              <a:xfrm>
                <a:off x="1111" y="1026"/>
                <a:ext cx="91" cy="454"/>
                <a:chOff x="1111" y="1026"/>
                <a:chExt cx="91" cy="454"/>
              </a:xfrm>
            </p:grpSpPr>
            <p:sp>
              <p:nvSpPr>
                <p:cNvPr id="154930" name="Freeform 184"/>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31" name="Freeform 185"/>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70" name="Oval 186"/>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08" name="Group 187"/>
            <p:cNvGrpSpPr>
              <a:grpSpLocks/>
            </p:cNvGrpSpPr>
            <p:nvPr/>
          </p:nvGrpSpPr>
          <p:grpSpPr bwMode="auto">
            <a:xfrm>
              <a:off x="4422" y="564"/>
              <a:ext cx="136" cy="499"/>
              <a:chOff x="1079" y="890"/>
              <a:chExt cx="136" cy="590"/>
            </a:xfrm>
          </p:grpSpPr>
          <p:grpSp>
            <p:nvGrpSpPr>
              <p:cNvPr id="154924" name="Group 188"/>
              <p:cNvGrpSpPr>
                <a:grpSpLocks/>
              </p:cNvGrpSpPr>
              <p:nvPr/>
            </p:nvGrpSpPr>
            <p:grpSpPr bwMode="auto">
              <a:xfrm>
                <a:off x="1111" y="1026"/>
                <a:ext cx="91" cy="454"/>
                <a:chOff x="1111" y="1026"/>
                <a:chExt cx="91" cy="454"/>
              </a:xfrm>
            </p:grpSpPr>
            <p:sp>
              <p:nvSpPr>
                <p:cNvPr id="154926" name="Freeform 189"/>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27" name="Freeform 190"/>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66" name="Oval 191"/>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09" name="Group 192"/>
            <p:cNvGrpSpPr>
              <a:grpSpLocks/>
            </p:cNvGrpSpPr>
            <p:nvPr/>
          </p:nvGrpSpPr>
          <p:grpSpPr bwMode="auto">
            <a:xfrm>
              <a:off x="4558" y="564"/>
              <a:ext cx="136" cy="499"/>
              <a:chOff x="1079" y="890"/>
              <a:chExt cx="136" cy="590"/>
            </a:xfrm>
          </p:grpSpPr>
          <p:grpSp>
            <p:nvGrpSpPr>
              <p:cNvPr id="154920" name="Group 193"/>
              <p:cNvGrpSpPr>
                <a:grpSpLocks/>
              </p:cNvGrpSpPr>
              <p:nvPr/>
            </p:nvGrpSpPr>
            <p:grpSpPr bwMode="auto">
              <a:xfrm>
                <a:off x="1111" y="1026"/>
                <a:ext cx="91" cy="454"/>
                <a:chOff x="1111" y="1026"/>
                <a:chExt cx="91" cy="454"/>
              </a:xfrm>
            </p:grpSpPr>
            <p:sp>
              <p:nvSpPr>
                <p:cNvPr id="154922" name="Freeform 194"/>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23" name="Freeform 195"/>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62" name="Oval 196"/>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10" name="Group 197"/>
            <p:cNvGrpSpPr>
              <a:grpSpLocks/>
            </p:cNvGrpSpPr>
            <p:nvPr/>
          </p:nvGrpSpPr>
          <p:grpSpPr bwMode="auto">
            <a:xfrm>
              <a:off x="4694" y="564"/>
              <a:ext cx="136" cy="499"/>
              <a:chOff x="1079" y="890"/>
              <a:chExt cx="136" cy="590"/>
            </a:xfrm>
          </p:grpSpPr>
          <p:grpSp>
            <p:nvGrpSpPr>
              <p:cNvPr id="154916" name="Group 198"/>
              <p:cNvGrpSpPr>
                <a:grpSpLocks/>
              </p:cNvGrpSpPr>
              <p:nvPr/>
            </p:nvGrpSpPr>
            <p:grpSpPr bwMode="auto">
              <a:xfrm>
                <a:off x="1111" y="1026"/>
                <a:ext cx="91" cy="454"/>
                <a:chOff x="1111" y="1026"/>
                <a:chExt cx="91" cy="454"/>
              </a:xfrm>
            </p:grpSpPr>
            <p:sp>
              <p:nvSpPr>
                <p:cNvPr id="154918" name="Freeform 199"/>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19" name="Freeform 200"/>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58" name="Oval 201"/>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911" name="Group 202"/>
            <p:cNvGrpSpPr>
              <a:grpSpLocks/>
            </p:cNvGrpSpPr>
            <p:nvPr/>
          </p:nvGrpSpPr>
          <p:grpSpPr bwMode="auto">
            <a:xfrm>
              <a:off x="4830" y="564"/>
              <a:ext cx="136" cy="499"/>
              <a:chOff x="1079" y="890"/>
              <a:chExt cx="136" cy="590"/>
            </a:xfrm>
          </p:grpSpPr>
          <p:grpSp>
            <p:nvGrpSpPr>
              <p:cNvPr id="154912" name="Group 203"/>
              <p:cNvGrpSpPr>
                <a:grpSpLocks/>
              </p:cNvGrpSpPr>
              <p:nvPr/>
            </p:nvGrpSpPr>
            <p:grpSpPr bwMode="auto">
              <a:xfrm>
                <a:off x="1111" y="1026"/>
                <a:ext cx="91" cy="454"/>
                <a:chOff x="1111" y="1026"/>
                <a:chExt cx="91" cy="454"/>
              </a:xfrm>
            </p:grpSpPr>
            <p:sp>
              <p:nvSpPr>
                <p:cNvPr id="154914" name="Freeform 204"/>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15" name="Freeform 205"/>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54" name="Oval 206"/>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grpSp>
        <p:nvGrpSpPr>
          <p:cNvPr id="154679" name="Group 207"/>
          <p:cNvGrpSpPr>
            <a:grpSpLocks/>
          </p:cNvGrpSpPr>
          <p:nvPr/>
        </p:nvGrpSpPr>
        <p:grpSpPr bwMode="auto">
          <a:xfrm flipV="1">
            <a:off x="4223090" y="5575248"/>
            <a:ext cx="719137" cy="504825"/>
            <a:chOff x="4286" y="564"/>
            <a:chExt cx="680" cy="499"/>
          </a:xfrm>
        </p:grpSpPr>
        <p:grpSp>
          <p:nvGrpSpPr>
            <p:cNvPr id="154882" name="Group 208"/>
            <p:cNvGrpSpPr>
              <a:grpSpLocks/>
            </p:cNvGrpSpPr>
            <p:nvPr/>
          </p:nvGrpSpPr>
          <p:grpSpPr bwMode="auto">
            <a:xfrm>
              <a:off x="4286" y="564"/>
              <a:ext cx="136" cy="499"/>
              <a:chOff x="1079" y="890"/>
              <a:chExt cx="136" cy="590"/>
            </a:xfrm>
          </p:grpSpPr>
          <p:grpSp>
            <p:nvGrpSpPr>
              <p:cNvPr id="154903" name="Group 209"/>
              <p:cNvGrpSpPr>
                <a:grpSpLocks/>
              </p:cNvGrpSpPr>
              <p:nvPr/>
            </p:nvGrpSpPr>
            <p:grpSpPr bwMode="auto">
              <a:xfrm>
                <a:off x="1111" y="1026"/>
                <a:ext cx="91" cy="454"/>
                <a:chOff x="1111" y="1026"/>
                <a:chExt cx="91" cy="454"/>
              </a:xfrm>
            </p:grpSpPr>
            <p:sp>
              <p:nvSpPr>
                <p:cNvPr id="154905" name="Freeform 210"/>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06" name="Freeform 211"/>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45" name="Oval 212"/>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83" name="Group 213"/>
            <p:cNvGrpSpPr>
              <a:grpSpLocks/>
            </p:cNvGrpSpPr>
            <p:nvPr/>
          </p:nvGrpSpPr>
          <p:grpSpPr bwMode="auto">
            <a:xfrm>
              <a:off x="4422" y="564"/>
              <a:ext cx="136" cy="499"/>
              <a:chOff x="1079" y="890"/>
              <a:chExt cx="136" cy="590"/>
            </a:xfrm>
          </p:grpSpPr>
          <p:grpSp>
            <p:nvGrpSpPr>
              <p:cNvPr id="154899" name="Group 214"/>
              <p:cNvGrpSpPr>
                <a:grpSpLocks/>
              </p:cNvGrpSpPr>
              <p:nvPr/>
            </p:nvGrpSpPr>
            <p:grpSpPr bwMode="auto">
              <a:xfrm>
                <a:off x="1111" y="1026"/>
                <a:ext cx="91" cy="454"/>
                <a:chOff x="1111" y="1026"/>
                <a:chExt cx="91" cy="454"/>
              </a:xfrm>
            </p:grpSpPr>
            <p:sp>
              <p:nvSpPr>
                <p:cNvPr id="154901" name="Freeform 215"/>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02" name="Freeform 216"/>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41" name="Oval 217"/>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84" name="Group 218"/>
            <p:cNvGrpSpPr>
              <a:grpSpLocks/>
            </p:cNvGrpSpPr>
            <p:nvPr/>
          </p:nvGrpSpPr>
          <p:grpSpPr bwMode="auto">
            <a:xfrm>
              <a:off x="4558" y="564"/>
              <a:ext cx="136" cy="499"/>
              <a:chOff x="1079" y="890"/>
              <a:chExt cx="136" cy="590"/>
            </a:xfrm>
          </p:grpSpPr>
          <p:grpSp>
            <p:nvGrpSpPr>
              <p:cNvPr id="154895" name="Group 219"/>
              <p:cNvGrpSpPr>
                <a:grpSpLocks/>
              </p:cNvGrpSpPr>
              <p:nvPr/>
            </p:nvGrpSpPr>
            <p:grpSpPr bwMode="auto">
              <a:xfrm>
                <a:off x="1111" y="1026"/>
                <a:ext cx="91" cy="454"/>
                <a:chOff x="1111" y="1026"/>
                <a:chExt cx="91" cy="454"/>
              </a:xfrm>
            </p:grpSpPr>
            <p:sp>
              <p:nvSpPr>
                <p:cNvPr id="154897" name="Freeform 220"/>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98" name="Freeform 221"/>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37" name="Oval 222"/>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85" name="Group 223"/>
            <p:cNvGrpSpPr>
              <a:grpSpLocks/>
            </p:cNvGrpSpPr>
            <p:nvPr/>
          </p:nvGrpSpPr>
          <p:grpSpPr bwMode="auto">
            <a:xfrm>
              <a:off x="4694" y="564"/>
              <a:ext cx="136" cy="499"/>
              <a:chOff x="1079" y="890"/>
              <a:chExt cx="136" cy="590"/>
            </a:xfrm>
          </p:grpSpPr>
          <p:grpSp>
            <p:nvGrpSpPr>
              <p:cNvPr id="154891" name="Group 224"/>
              <p:cNvGrpSpPr>
                <a:grpSpLocks/>
              </p:cNvGrpSpPr>
              <p:nvPr/>
            </p:nvGrpSpPr>
            <p:grpSpPr bwMode="auto">
              <a:xfrm>
                <a:off x="1111" y="1026"/>
                <a:ext cx="91" cy="454"/>
                <a:chOff x="1111" y="1026"/>
                <a:chExt cx="91" cy="454"/>
              </a:xfrm>
            </p:grpSpPr>
            <p:sp>
              <p:nvSpPr>
                <p:cNvPr id="154893" name="Freeform 225"/>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94" name="Freeform 226"/>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33" name="Oval 227"/>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86" name="Group 228"/>
            <p:cNvGrpSpPr>
              <a:grpSpLocks/>
            </p:cNvGrpSpPr>
            <p:nvPr/>
          </p:nvGrpSpPr>
          <p:grpSpPr bwMode="auto">
            <a:xfrm>
              <a:off x="4830" y="564"/>
              <a:ext cx="136" cy="499"/>
              <a:chOff x="1079" y="890"/>
              <a:chExt cx="136" cy="590"/>
            </a:xfrm>
          </p:grpSpPr>
          <p:grpSp>
            <p:nvGrpSpPr>
              <p:cNvPr id="154887" name="Group 229"/>
              <p:cNvGrpSpPr>
                <a:grpSpLocks/>
              </p:cNvGrpSpPr>
              <p:nvPr/>
            </p:nvGrpSpPr>
            <p:grpSpPr bwMode="auto">
              <a:xfrm>
                <a:off x="1111" y="1026"/>
                <a:ext cx="91" cy="454"/>
                <a:chOff x="1111" y="1026"/>
                <a:chExt cx="91" cy="454"/>
              </a:xfrm>
            </p:grpSpPr>
            <p:sp>
              <p:nvSpPr>
                <p:cNvPr id="154889" name="Freeform 230"/>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90" name="Freeform 231"/>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29" name="Oval 232"/>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grpSp>
        <p:nvGrpSpPr>
          <p:cNvPr id="154680" name="Group 233"/>
          <p:cNvGrpSpPr>
            <a:grpSpLocks/>
          </p:cNvGrpSpPr>
          <p:nvPr/>
        </p:nvGrpSpPr>
        <p:grpSpPr bwMode="auto">
          <a:xfrm>
            <a:off x="4223090" y="4978348"/>
            <a:ext cx="719137" cy="504825"/>
            <a:chOff x="4286" y="564"/>
            <a:chExt cx="680" cy="499"/>
          </a:xfrm>
        </p:grpSpPr>
        <p:grpSp>
          <p:nvGrpSpPr>
            <p:cNvPr id="154857" name="Group 234"/>
            <p:cNvGrpSpPr>
              <a:grpSpLocks/>
            </p:cNvGrpSpPr>
            <p:nvPr/>
          </p:nvGrpSpPr>
          <p:grpSpPr bwMode="auto">
            <a:xfrm>
              <a:off x="4286" y="564"/>
              <a:ext cx="136" cy="499"/>
              <a:chOff x="1079" y="890"/>
              <a:chExt cx="136" cy="590"/>
            </a:xfrm>
          </p:grpSpPr>
          <p:grpSp>
            <p:nvGrpSpPr>
              <p:cNvPr id="154878" name="Group 235"/>
              <p:cNvGrpSpPr>
                <a:grpSpLocks/>
              </p:cNvGrpSpPr>
              <p:nvPr/>
            </p:nvGrpSpPr>
            <p:grpSpPr bwMode="auto">
              <a:xfrm>
                <a:off x="1111" y="1026"/>
                <a:ext cx="91" cy="454"/>
                <a:chOff x="1111" y="1026"/>
                <a:chExt cx="91" cy="454"/>
              </a:xfrm>
            </p:grpSpPr>
            <p:sp>
              <p:nvSpPr>
                <p:cNvPr id="154880" name="Freeform 23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81" name="Freeform 23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20" name="Oval 238"/>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58" name="Group 239"/>
            <p:cNvGrpSpPr>
              <a:grpSpLocks/>
            </p:cNvGrpSpPr>
            <p:nvPr/>
          </p:nvGrpSpPr>
          <p:grpSpPr bwMode="auto">
            <a:xfrm>
              <a:off x="4422" y="564"/>
              <a:ext cx="136" cy="499"/>
              <a:chOff x="1079" y="890"/>
              <a:chExt cx="136" cy="590"/>
            </a:xfrm>
          </p:grpSpPr>
          <p:grpSp>
            <p:nvGrpSpPr>
              <p:cNvPr id="154874" name="Group 240"/>
              <p:cNvGrpSpPr>
                <a:grpSpLocks/>
              </p:cNvGrpSpPr>
              <p:nvPr/>
            </p:nvGrpSpPr>
            <p:grpSpPr bwMode="auto">
              <a:xfrm>
                <a:off x="1111" y="1026"/>
                <a:ext cx="91" cy="454"/>
                <a:chOff x="1111" y="1026"/>
                <a:chExt cx="91" cy="454"/>
              </a:xfrm>
            </p:grpSpPr>
            <p:sp>
              <p:nvSpPr>
                <p:cNvPr id="154876" name="Freeform 24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77" name="Freeform 24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16" name="Oval 243"/>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59" name="Group 244"/>
            <p:cNvGrpSpPr>
              <a:grpSpLocks/>
            </p:cNvGrpSpPr>
            <p:nvPr/>
          </p:nvGrpSpPr>
          <p:grpSpPr bwMode="auto">
            <a:xfrm>
              <a:off x="4558" y="564"/>
              <a:ext cx="136" cy="499"/>
              <a:chOff x="1079" y="890"/>
              <a:chExt cx="136" cy="590"/>
            </a:xfrm>
          </p:grpSpPr>
          <p:grpSp>
            <p:nvGrpSpPr>
              <p:cNvPr id="154870" name="Group 245"/>
              <p:cNvGrpSpPr>
                <a:grpSpLocks/>
              </p:cNvGrpSpPr>
              <p:nvPr/>
            </p:nvGrpSpPr>
            <p:grpSpPr bwMode="auto">
              <a:xfrm>
                <a:off x="1111" y="1026"/>
                <a:ext cx="91" cy="454"/>
                <a:chOff x="1111" y="1026"/>
                <a:chExt cx="91" cy="454"/>
              </a:xfrm>
            </p:grpSpPr>
            <p:sp>
              <p:nvSpPr>
                <p:cNvPr id="154872" name="Freeform 24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73" name="Freeform 24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12" name="Oval 248"/>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60" name="Group 249"/>
            <p:cNvGrpSpPr>
              <a:grpSpLocks/>
            </p:cNvGrpSpPr>
            <p:nvPr/>
          </p:nvGrpSpPr>
          <p:grpSpPr bwMode="auto">
            <a:xfrm>
              <a:off x="4694" y="564"/>
              <a:ext cx="136" cy="499"/>
              <a:chOff x="1079" y="890"/>
              <a:chExt cx="136" cy="590"/>
            </a:xfrm>
          </p:grpSpPr>
          <p:grpSp>
            <p:nvGrpSpPr>
              <p:cNvPr id="154866" name="Group 250"/>
              <p:cNvGrpSpPr>
                <a:grpSpLocks/>
              </p:cNvGrpSpPr>
              <p:nvPr/>
            </p:nvGrpSpPr>
            <p:grpSpPr bwMode="auto">
              <a:xfrm>
                <a:off x="1111" y="1026"/>
                <a:ext cx="91" cy="454"/>
                <a:chOff x="1111" y="1026"/>
                <a:chExt cx="91" cy="454"/>
              </a:xfrm>
            </p:grpSpPr>
            <p:sp>
              <p:nvSpPr>
                <p:cNvPr id="154868" name="Freeform 25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69" name="Freeform 25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08" name="Oval 253"/>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61" name="Group 254"/>
            <p:cNvGrpSpPr>
              <a:grpSpLocks/>
            </p:cNvGrpSpPr>
            <p:nvPr/>
          </p:nvGrpSpPr>
          <p:grpSpPr bwMode="auto">
            <a:xfrm>
              <a:off x="4830" y="564"/>
              <a:ext cx="136" cy="499"/>
              <a:chOff x="1079" y="890"/>
              <a:chExt cx="136" cy="590"/>
            </a:xfrm>
          </p:grpSpPr>
          <p:grpSp>
            <p:nvGrpSpPr>
              <p:cNvPr id="154862" name="Group 255"/>
              <p:cNvGrpSpPr>
                <a:grpSpLocks/>
              </p:cNvGrpSpPr>
              <p:nvPr/>
            </p:nvGrpSpPr>
            <p:grpSpPr bwMode="auto">
              <a:xfrm>
                <a:off x="1111" y="1026"/>
                <a:ext cx="91" cy="454"/>
                <a:chOff x="1111" y="1026"/>
                <a:chExt cx="91" cy="454"/>
              </a:xfrm>
            </p:grpSpPr>
            <p:sp>
              <p:nvSpPr>
                <p:cNvPr id="154864" name="Freeform 25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65" name="Freeform 25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04" name="Oval 258"/>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sp>
        <p:nvSpPr>
          <p:cNvPr id="154681" name="Freeform 259"/>
          <p:cNvSpPr>
            <a:spLocks/>
          </p:cNvSpPr>
          <p:nvPr/>
        </p:nvSpPr>
        <p:spPr bwMode="auto">
          <a:xfrm flipH="1">
            <a:off x="2929276" y="4949772"/>
            <a:ext cx="668338" cy="1162050"/>
          </a:xfrm>
          <a:custGeom>
            <a:avLst/>
            <a:gdLst>
              <a:gd name="T0" fmla="*/ 2147483646 w 794"/>
              <a:gd name="T1" fmla="*/ 2147483646 h 1081"/>
              <a:gd name="T2" fmla="*/ 2147483646 w 794"/>
              <a:gd name="T3" fmla="*/ 2147483646 h 1081"/>
              <a:gd name="T4" fmla="*/ 2147483646 w 794"/>
              <a:gd name="T5" fmla="*/ 2147483646 h 1081"/>
              <a:gd name="T6" fmla="*/ 2147483646 w 794"/>
              <a:gd name="T7" fmla="*/ 2147483646 h 1081"/>
              <a:gd name="T8" fmla="*/ 2147483646 w 794"/>
              <a:gd name="T9" fmla="*/ 2147483646 h 1081"/>
              <a:gd name="T10" fmla="*/ 2147483646 w 794"/>
              <a:gd name="T11" fmla="*/ 2147483646 h 1081"/>
              <a:gd name="T12" fmla="*/ 2147483646 w 794"/>
              <a:gd name="T13" fmla="*/ 2147483646 h 1081"/>
              <a:gd name="T14" fmla="*/ 2147483646 w 794"/>
              <a:gd name="T15" fmla="*/ 2147483646 h 1081"/>
              <a:gd name="T16" fmla="*/ 2147483646 w 794"/>
              <a:gd name="T17" fmla="*/ 2147483646 h 1081"/>
              <a:gd name="T18" fmla="*/ 2147483646 w 794"/>
              <a:gd name="T19" fmla="*/ 2147483646 h 1081"/>
              <a:gd name="T20" fmla="*/ 2147483646 w 794"/>
              <a:gd name="T21" fmla="*/ 2147483646 h 10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4" h="1081">
                <a:moveTo>
                  <a:pt x="371" y="30"/>
                </a:moveTo>
                <a:cubicBezTo>
                  <a:pt x="409" y="0"/>
                  <a:pt x="538" y="15"/>
                  <a:pt x="598" y="30"/>
                </a:cubicBezTo>
                <a:cubicBezTo>
                  <a:pt x="658" y="45"/>
                  <a:pt x="704" y="23"/>
                  <a:pt x="734" y="121"/>
                </a:cubicBezTo>
                <a:cubicBezTo>
                  <a:pt x="764" y="219"/>
                  <a:pt x="794" y="476"/>
                  <a:pt x="779" y="620"/>
                </a:cubicBezTo>
                <a:cubicBezTo>
                  <a:pt x="764" y="764"/>
                  <a:pt x="688" y="907"/>
                  <a:pt x="643" y="983"/>
                </a:cubicBezTo>
                <a:cubicBezTo>
                  <a:pt x="598" y="1059"/>
                  <a:pt x="605" y="1067"/>
                  <a:pt x="507" y="1074"/>
                </a:cubicBezTo>
                <a:cubicBezTo>
                  <a:pt x="409" y="1081"/>
                  <a:pt x="106" y="1073"/>
                  <a:pt x="53" y="1028"/>
                </a:cubicBezTo>
                <a:cubicBezTo>
                  <a:pt x="0" y="983"/>
                  <a:pt x="137" y="893"/>
                  <a:pt x="190" y="802"/>
                </a:cubicBezTo>
                <a:cubicBezTo>
                  <a:pt x="243" y="711"/>
                  <a:pt x="341" y="582"/>
                  <a:pt x="371" y="484"/>
                </a:cubicBezTo>
                <a:cubicBezTo>
                  <a:pt x="401" y="386"/>
                  <a:pt x="371" y="288"/>
                  <a:pt x="371" y="212"/>
                </a:cubicBezTo>
                <a:cubicBezTo>
                  <a:pt x="371" y="136"/>
                  <a:pt x="333" y="60"/>
                  <a:pt x="371" y="30"/>
                </a:cubicBezTo>
                <a:close/>
              </a:path>
            </a:pathLst>
          </a:custGeom>
          <a:solidFill>
            <a:srgbClr val="00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82" name="Freeform 260"/>
          <p:cNvSpPr>
            <a:spLocks/>
          </p:cNvSpPr>
          <p:nvPr/>
        </p:nvSpPr>
        <p:spPr bwMode="auto">
          <a:xfrm>
            <a:off x="3627776" y="4948185"/>
            <a:ext cx="668338" cy="1162050"/>
          </a:xfrm>
          <a:custGeom>
            <a:avLst/>
            <a:gdLst>
              <a:gd name="T0" fmla="*/ 2147483646 w 794"/>
              <a:gd name="T1" fmla="*/ 2147483646 h 1081"/>
              <a:gd name="T2" fmla="*/ 2147483646 w 794"/>
              <a:gd name="T3" fmla="*/ 2147483646 h 1081"/>
              <a:gd name="T4" fmla="*/ 2147483646 w 794"/>
              <a:gd name="T5" fmla="*/ 2147483646 h 1081"/>
              <a:gd name="T6" fmla="*/ 2147483646 w 794"/>
              <a:gd name="T7" fmla="*/ 2147483646 h 1081"/>
              <a:gd name="T8" fmla="*/ 2147483646 w 794"/>
              <a:gd name="T9" fmla="*/ 2147483646 h 1081"/>
              <a:gd name="T10" fmla="*/ 2147483646 w 794"/>
              <a:gd name="T11" fmla="*/ 2147483646 h 1081"/>
              <a:gd name="T12" fmla="*/ 2147483646 w 794"/>
              <a:gd name="T13" fmla="*/ 2147483646 h 1081"/>
              <a:gd name="T14" fmla="*/ 2147483646 w 794"/>
              <a:gd name="T15" fmla="*/ 2147483646 h 1081"/>
              <a:gd name="T16" fmla="*/ 2147483646 w 794"/>
              <a:gd name="T17" fmla="*/ 2147483646 h 1081"/>
              <a:gd name="T18" fmla="*/ 2147483646 w 794"/>
              <a:gd name="T19" fmla="*/ 2147483646 h 1081"/>
              <a:gd name="T20" fmla="*/ 2147483646 w 794"/>
              <a:gd name="T21" fmla="*/ 2147483646 h 10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4" h="1081">
                <a:moveTo>
                  <a:pt x="371" y="30"/>
                </a:moveTo>
                <a:cubicBezTo>
                  <a:pt x="409" y="0"/>
                  <a:pt x="538" y="15"/>
                  <a:pt x="598" y="30"/>
                </a:cubicBezTo>
                <a:cubicBezTo>
                  <a:pt x="658" y="45"/>
                  <a:pt x="704" y="23"/>
                  <a:pt x="734" y="121"/>
                </a:cubicBezTo>
                <a:cubicBezTo>
                  <a:pt x="764" y="219"/>
                  <a:pt x="794" y="476"/>
                  <a:pt x="779" y="620"/>
                </a:cubicBezTo>
                <a:cubicBezTo>
                  <a:pt x="764" y="764"/>
                  <a:pt x="688" y="907"/>
                  <a:pt x="643" y="983"/>
                </a:cubicBezTo>
                <a:cubicBezTo>
                  <a:pt x="598" y="1059"/>
                  <a:pt x="605" y="1067"/>
                  <a:pt x="507" y="1074"/>
                </a:cubicBezTo>
                <a:cubicBezTo>
                  <a:pt x="409" y="1081"/>
                  <a:pt x="106" y="1073"/>
                  <a:pt x="53" y="1028"/>
                </a:cubicBezTo>
                <a:cubicBezTo>
                  <a:pt x="0" y="983"/>
                  <a:pt x="137" y="893"/>
                  <a:pt x="190" y="802"/>
                </a:cubicBezTo>
                <a:cubicBezTo>
                  <a:pt x="243" y="711"/>
                  <a:pt x="341" y="582"/>
                  <a:pt x="371" y="484"/>
                </a:cubicBezTo>
                <a:cubicBezTo>
                  <a:pt x="401" y="386"/>
                  <a:pt x="371" y="288"/>
                  <a:pt x="371" y="212"/>
                </a:cubicBezTo>
                <a:cubicBezTo>
                  <a:pt x="371" y="136"/>
                  <a:pt x="333" y="60"/>
                  <a:pt x="371" y="30"/>
                </a:cubicBezTo>
                <a:close/>
              </a:path>
            </a:pathLst>
          </a:custGeom>
          <a:solidFill>
            <a:srgbClr val="00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83" name="Freeform 261"/>
          <p:cNvSpPr>
            <a:spLocks/>
          </p:cNvSpPr>
          <p:nvPr/>
        </p:nvSpPr>
        <p:spPr bwMode="auto">
          <a:xfrm>
            <a:off x="3215026" y="4956122"/>
            <a:ext cx="401638" cy="1130300"/>
          </a:xfrm>
          <a:custGeom>
            <a:avLst/>
            <a:gdLst>
              <a:gd name="T0" fmla="*/ 2147483646 w 477"/>
              <a:gd name="T1" fmla="*/ 2147483646 h 1051"/>
              <a:gd name="T2" fmla="*/ 2147483646 w 477"/>
              <a:gd name="T3" fmla="*/ 2147483646 h 1051"/>
              <a:gd name="T4" fmla="*/ 2147483646 w 477"/>
              <a:gd name="T5" fmla="*/ 2147483646 h 1051"/>
              <a:gd name="T6" fmla="*/ 0 w 477"/>
              <a:gd name="T7" fmla="*/ 2147483646 h 1051"/>
              <a:gd name="T8" fmla="*/ 2147483646 w 477"/>
              <a:gd name="T9" fmla="*/ 2147483646 h 1051"/>
              <a:gd name="T10" fmla="*/ 2147483646 w 477"/>
              <a:gd name="T11" fmla="*/ 2147483646 h 1051"/>
              <a:gd name="T12" fmla="*/ 2147483646 w 477"/>
              <a:gd name="T13" fmla="*/ 2147483646 h 1051"/>
              <a:gd name="T14" fmla="*/ 2147483646 w 477"/>
              <a:gd name="T15" fmla="*/ 2147483646 h 1051"/>
              <a:gd name="T16" fmla="*/ 2147483646 w 477"/>
              <a:gd name="T17" fmla="*/ 2147483646 h 1051"/>
              <a:gd name="T18" fmla="*/ 2147483646 w 477"/>
              <a:gd name="T19" fmla="*/ 2147483646 h 10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 h="1051">
                <a:moveTo>
                  <a:pt x="363" y="114"/>
                </a:moveTo>
                <a:cubicBezTo>
                  <a:pt x="340" y="61"/>
                  <a:pt x="272" y="38"/>
                  <a:pt x="227" y="23"/>
                </a:cubicBezTo>
                <a:cubicBezTo>
                  <a:pt x="182" y="8"/>
                  <a:pt x="129" y="0"/>
                  <a:pt x="91" y="23"/>
                </a:cubicBezTo>
                <a:cubicBezTo>
                  <a:pt x="53" y="46"/>
                  <a:pt x="0" y="53"/>
                  <a:pt x="0" y="159"/>
                </a:cubicBezTo>
                <a:cubicBezTo>
                  <a:pt x="0" y="265"/>
                  <a:pt x="23" y="514"/>
                  <a:pt x="91" y="658"/>
                </a:cubicBezTo>
                <a:cubicBezTo>
                  <a:pt x="159" y="802"/>
                  <a:pt x="348" y="991"/>
                  <a:pt x="408" y="1021"/>
                </a:cubicBezTo>
                <a:cubicBezTo>
                  <a:pt x="468" y="1051"/>
                  <a:pt x="477" y="938"/>
                  <a:pt x="454" y="840"/>
                </a:cubicBezTo>
                <a:cubicBezTo>
                  <a:pt x="431" y="742"/>
                  <a:pt x="287" y="515"/>
                  <a:pt x="272" y="432"/>
                </a:cubicBezTo>
                <a:cubicBezTo>
                  <a:pt x="257" y="349"/>
                  <a:pt x="348" y="394"/>
                  <a:pt x="363" y="341"/>
                </a:cubicBezTo>
                <a:cubicBezTo>
                  <a:pt x="378" y="288"/>
                  <a:pt x="386" y="167"/>
                  <a:pt x="363" y="114"/>
                </a:cubicBezTo>
                <a:close/>
              </a:path>
            </a:pathLst>
          </a:cu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84" name="Freeform 262"/>
          <p:cNvSpPr>
            <a:spLocks/>
          </p:cNvSpPr>
          <p:nvPr/>
        </p:nvSpPr>
        <p:spPr bwMode="auto">
          <a:xfrm flipH="1">
            <a:off x="3615076" y="4960885"/>
            <a:ext cx="401638" cy="1130300"/>
          </a:xfrm>
          <a:custGeom>
            <a:avLst/>
            <a:gdLst>
              <a:gd name="T0" fmla="*/ 2147483646 w 477"/>
              <a:gd name="T1" fmla="*/ 2147483646 h 1051"/>
              <a:gd name="T2" fmla="*/ 2147483646 w 477"/>
              <a:gd name="T3" fmla="*/ 2147483646 h 1051"/>
              <a:gd name="T4" fmla="*/ 2147483646 w 477"/>
              <a:gd name="T5" fmla="*/ 2147483646 h 1051"/>
              <a:gd name="T6" fmla="*/ 0 w 477"/>
              <a:gd name="T7" fmla="*/ 2147483646 h 1051"/>
              <a:gd name="T8" fmla="*/ 2147483646 w 477"/>
              <a:gd name="T9" fmla="*/ 2147483646 h 1051"/>
              <a:gd name="T10" fmla="*/ 2147483646 w 477"/>
              <a:gd name="T11" fmla="*/ 2147483646 h 1051"/>
              <a:gd name="T12" fmla="*/ 2147483646 w 477"/>
              <a:gd name="T13" fmla="*/ 2147483646 h 1051"/>
              <a:gd name="T14" fmla="*/ 2147483646 w 477"/>
              <a:gd name="T15" fmla="*/ 2147483646 h 1051"/>
              <a:gd name="T16" fmla="*/ 2147483646 w 477"/>
              <a:gd name="T17" fmla="*/ 2147483646 h 1051"/>
              <a:gd name="T18" fmla="*/ 2147483646 w 477"/>
              <a:gd name="T19" fmla="*/ 2147483646 h 10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 h="1051">
                <a:moveTo>
                  <a:pt x="363" y="114"/>
                </a:moveTo>
                <a:cubicBezTo>
                  <a:pt x="340" y="61"/>
                  <a:pt x="272" y="38"/>
                  <a:pt x="227" y="23"/>
                </a:cubicBezTo>
                <a:cubicBezTo>
                  <a:pt x="182" y="8"/>
                  <a:pt x="129" y="0"/>
                  <a:pt x="91" y="23"/>
                </a:cubicBezTo>
                <a:cubicBezTo>
                  <a:pt x="53" y="46"/>
                  <a:pt x="0" y="53"/>
                  <a:pt x="0" y="159"/>
                </a:cubicBezTo>
                <a:cubicBezTo>
                  <a:pt x="0" y="265"/>
                  <a:pt x="23" y="514"/>
                  <a:pt x="91" y="658"/>
                </a:cubicBezTo>
                <a:cubicBezTo>
                  <a:pt x="159" y="802"/>
                  <a:pt x="348" y="991"/>
                  <a:pt x="408" y="1021"/>
                </a:cubicBezTo>
                <a:cubicBezTo>
                  <a:pt x="468" y="1051"/>
                  <a:pt x="477" y="938"/>
                  <a:pt x="454" y="840"/>
                </a:cubicBezTo>
                <a:cubicBezTo>
                  <a:pt x="431" y="742"/>
                  <a:pt x="287" y="515"/>
                  <a:pt x="272" y="432"/>
                </a:cubicBezTo>
                <a:cubicBezTo>
                  <a:pt x="257" y="349"/>
                  <a:pt x="348" y="394"/>
                  <a:pt x="363" y="341"/>
                </a:cubicBezTo>
                <a:cubicBezTo>
                  <a:pt x="378" y="288"/>
                  <a:pt x="386" y="167"/>
                  <a:pt x="363" y="114"/>
                </a:cubicBezTo>
                <a:close/>
              </a:path>
            </a:pathLst>
          </a:cu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6" name="Line 263"/>
          <p:cNvSpPr>
            <a:spLocks noChangeShapeType="1"/>
          </p:cNvSpPr>
          <p:nvPr/>
        </p:nvSpPr>
        <p:spPr bwMode="auto">
          <a:xfrm>
            <a:off x="3719851" y="5119635"/>
            <a:ext cx="0" cy="1952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4927" name="Line 264"/>
          <p:cNvSpPr>
            <a:spLocks noChangeShapeType="1"/>
          </p:cNvSpPr>
          <p:nvPr/>
        </p:nvSpPr>
        <p:spPr bwMode="auto">
          <a:xfrm>
            <a:off x="3513476" y="5122810"/>
            <a:ext cx="0" cy="1952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4928" name="Text Box 265"/>
          <p:cNvSpPr txBox="1">
            <a:spLocks noChangeArrowheads="1"/>
          </p:cNvSpPr>
          <p:nvPr/>
        </p:nvSpPr>
        <p:spPr bwMode="auto">
          <a:xfrm>
            <a:off x="3000715" y="5319660"/>
            <a:ext cx="287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29" name="Text Box 266"/>
          <p:cNvSpPr txBox="1">
            <a:spLocks noChangeArrowheads="1"/>
          </p:cNvSpPr>
          <p:nvPr/>
        </p:nvSpPr>
        <p:spPr bwMode="auto">
          <a:xfrm>
            <a:off x="3000715" y="5457773"/>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30" name="Text Box 267"/>
          <p:cNvSpPr txBox="1">
            <a:spLocks noChangeArrowheads="1"/>
          </p:cNvSpPr>
          <p:nvPr/>
        </p:nvSpPr>
        <p:spPr bwMode="auto">
          <a:xfrm>
            <a:off x="3000715" y="5608585"/>
            <a:ext cx="287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31" name="Text Box 268"/>
          <p:cNvSpPr txBox="1">
            <a:spLocks noChangeArrowheads="1"/>
          </p:cNvSpPr>
          <p:nvPr/>
        </p:nvSpPr>
        <p:spPr bwMode="auto">
          <a:xfrm>
            <a:off x="3000715" y="5751460"/>
            <a:ext cx="287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32" name="Text Box 269"/>
          <p:cNvSpPr txBox="1">
            <a:spLocks noChangeArrowheads="1"/>
          </p:cNvSpPr>
          <p:nvPr/>
        </p:nvSpPr>
        <p:spPr bwMode="auto">
          <a:xfrm>
            <a:off x="3935751" y="5751460"/>
            <a:ext cx="287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33" name="Text Box 270"/>
          <p:cNvSpPr txBox="1">
            <a:spLocks noChangeArrowheads="1"/>
          </p:cNvSpPr>
          <p:nvPr/>
        </p:nvSpPr>
        <p:spPr bwMode="auto">
          <a:xfrm>
            <a:off x="3935751" y="5608585"/>
            <a:ext cx="287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34" name="Text Box 271"/>
          <p:cNvSpPr txBox="1">
            <a:spLocks noChangeArrowheads="1"/>
          </p:cNvSpPr>
          <p:nvPr/>
        </p:nvSpPr>
        <p:spPr bwMode="auto">
          <a:xfrm>
            <a:off x="3935751" y="5464123"/>
            <a:ext cx="287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35" name="Text Box 272"/>
          <p:cNvSpPr txBox="1">
            <a:spLocks noChangeArrowheads="1"/>
          </p:cNvSpPr>
          <p:nvPr/>
        </p:nvSpPr>
        <p:spPr bwMode="auto">
          <a:xfrm>
            <a:off x="3935751" y="5319660"/>
            <a:ext cx="287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36" name="Text Box 273"/>
          <p:cNvSpPr txBox="1">
            <a:spLocks noChangeArrowheads="1"/>
          </p:cNvSpPr>
          <p:nvPr/>
        </p:nvSpPr>
        <p:spPr bwMode="auto">
          <a:xfrm>
            <a:off x="4294527" y="4751336"/>
            <a:ext cx="7921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a:t>outside</a:t>
            </a:r>
          </a:p>
        </p:txBody>
      </p:sp>
      <p:sp>
        <p:nvSpPr>
          <p:cNvPr id="164937" name="Text Box 274"/>
          <p:cNvSpPr txBox="1">
            <a:spLocks noChangeArrowheads="1"/>
          </p:cNvSpPr>
          <p:nvPr/>
        </p:nvSpPr>
        <p:spPr bwMode="auto">
          <a:xfrm>
            <a:off x="4438989" y="6018161"/>
            <a:ext cx="792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a:t>inside</a:t>
            </a:r>
          </a:p>
        </p:txBody>
      </p:sp>
      <p:sp>
        <p:nvSpPr>
          <p:cNvPr id="164938" name="Text Box 275"/>
          <p:cNvSpPr txBox="1">
            <a:spLocks noChangeArrowheads="1"/>
          </p:cNvSpPr>
          <p:nvPr/>
        </p:nvSpPr>
        <p:spPr bwMode="auto">
          <a:xfrm>
            <a:off x="3216615" y="4548136"/>
            <a:ext cx="720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Closed</a:t>
            </a:r>
          </a:p>
        </p:txBody>
      </p:sp>
      <p:sp>
        <p:nvSpPr>
          <p:cNvPr id="164939" name="Text Box 276"/>
          <p:cNvSpPr txBox="1">
            <a:spLocks noChangeArrowheads="1"/>
          </p:cNvSpPr>
          <p:nvPr/>
        </p:nvSpPr>
        <p:spPr bwMode="auto">
          <a:xfrm>
            <a:off x="2279989" y="5975298"/>
            <a:ext cx="1225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000"/>
              <a:t>- - - - -</a:t>
            </a:r>
          </a:p>
        </p:txBody>
      </p:sp>
      <p:grpSp>
        <p:nvGrpSpPr>
          <p:cNvPr id="154699" name="Group 277"/>
          <p:cNvGrpSpPr>
            <a:grpSpLocks/>
          </p:cNvGrpSpPr>
          <p:nvPr/>
        </p:nvGrpSpPr>
        <p:grpSpPr bwMode="auto">
          <a:xfrm>
            <a:off x="9696790" y="4970411"/>
            <a:ext cx="719137" cy="1101725"/>
            <a:chOff x="5239" y="3475"/>
            <a:chExt cx="453" cy="694"/>
          </a:xfrm>
        </p:grpSpPr>
        <p:grpSp>
          <p:nvGrpSpPr>
            <p:cNvPr id="154805" name="Group 278"/>
            <p:cNvGrpSpPr>
              <a:grpSpLocks/>
            </p:cNvGrpSpPr>
            <p:nvPr/>
          </p:nvGrpSpPr>
          <p:grpSpPr bwMode="auto">
            <a:xfrm flipV="1">
              <a:off x="5239" y="3851"/>
              <a:ext cx="453" cy="318"/>
              <a:chOff x="4286" y="564"/>
              <a:chExt cx="680" cy="499"/>
            </a:xfrm>
          </p:grpSpPr>
          <p:grpSp>
            <p:nvGrpSpPr>
              <p:cNvPr id="154832" name="Group 279"/>
              <p:cNvGrpSpPr>
                <a:grpSpLocks/>
              </p:cNvGrpSpPr>
              <p:nvPr/>
            </p:nvGrpSpPr>
            <p:grpSpPr bwMode="auto">
              <a:xfrm>
                <a:off x="4286" y="564"/>
                <a:ext cx="136" cy="499"/>
                <a:chOff x="1079" y="890"/>
                <a:chExt cx="136" cy="590"/>
              </a:xfrm>
            </p:grpSpPr>
            <p:grpSp>
              <p:nvGrpSpPr>
                <p:cNvPr id="154853" name="Group 280"/>
                <p:cNvGrpSpPr>
                  <a:grpSpLocks/>
                </p:cNvGrpSpPr>
                <p:nvPr/>
              </p:nvGrpSpPr>
              <p:grpSpPr bwMode="auto">
                <a:xfrm>
                  <a:off x="1111" y="1026"/>
                  <a:ext cx="91" cy="454"/>
                  <a:chOff x="1111" y="1026"/>
                  <a:chExt cx="91" cy="454"/>
                </a:xfrm>
              </p:grpSpPr>
              <p:sp>
                <p:nvSpPr>
                  <p:cNvPr id="154855" name="Freeform 28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56" name="Freeform 28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95" name="Oval 283"/>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33" name="Group 284"/>
              <p:cNvGrpSpPr>
                <a:grpSpLocks/>
              </p:cNvGrpSpPr>
              <p:nvPr/>
            </p:nvGrpSpPr>
            <p:grpSpPr bwMode="auto">
              <a:xfrm>
                <a:off x="4422" y="564"/>
                <a:ext cx="136" cy="499"/>
                <a:chOff x="1079" y="890"/>
                <a:chExt cx="136" cy="590"/>
              </a:xfrm>
            </p:grpSpPr>
            <p:grpSp>
              <p:nvGrpSpPr>
                <p:cNvPr id="154849" name="Group 285"/>
                <p:cNvGrpSpPr>
                  <a:grpSpLocks/>
                </p:cNvGrpSpPr>
                <p:nvPr/>
              </p:nvGrpSpPr>
              <p:grpSpPr bwMode="auto">
                <a:xfrm>
                  <a:off x="1111" y="1026"/>
                  <a:ext cx="91" cy="454"/>
                  <a:chOff x="1111" y="1026"/>
                  <a:chExt cx="91" cy="454"/>
                </a:xfrm>
              </p:grpSpPr>
              <p:sp>
                <p:nvSpPr>
                  <p:cNvPr id="154851" name="Freeform 28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52" name="Freeform 28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91" name="Oval 288"/>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34" name="Group 289"/>
              <p:cNvGrpSpPr>
                <a:grpSpLocks/>
              </p:cNvGrpSpPr>
              <p:nvPr/>
            </p:nvGrpSpPr>
            <p:grpSpPr bwMode="auto">
              <a:xfrm>
                <a:off x="4558" y="564"/>
                <a:ext cx="136" cy="499"/>
                <a:chOff x="1079" y="890"/>
                <a:chExt cx="136" cy="590"/>
              </a:xfrm>
            </p:grpSpPr>
            <p:grpSp>
              <p:nvGrpSpPr>
                <p:cNvPr id="154845" name="Group 290"/>
                <p:cNvGrpSpPr>
                  <a:grpSpLocks/>
                </p:cNvGrpSpPr>
                <p:nvPr/>
              </p:nvGrpSpPr>
              <p:grpSpPr bwMode="auto">
                <a:xfrm>
                  <a:off x="1111" y="1026"/>
                  <a:ext cx="91" cy="454"/>
                  <a:chOff x="1111" y="1026"/>
                  <a:chExt cx="91" cy="454"/>
                </a:xfrm>
              </p:grpSpPr>
              <p:sp>
                <p:nvSpPr>
                  <p:cNvPr id="154847" name="Freeform 29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48" name="Freeform 29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87" name="Oval 293"/>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35" name="Group 294"/>
              <p:cNvGrpSpPr>
                <a:grpSpLocks/>
              </p:cNvGrpSpPr>
              <p:nvPr/>
            </p:nvGrpSpPr>
            <p:grpSpPr bwMode="auto">
              <a:xfrm>
                <a:off x="4694" y="564"/>
                <a:ext cx="136" cy="499"/>
                <a:chOff x="1079" y="890"/>
                <a:chExt cx="136" cy="590"/>
              </a:xfrm>
            </p:grpSpPr>
            <p:grpSp>
              <p:nvGrpSpPr>
                <p:cNvPr id="154841" name="Group 295"/>
                <p:cNvGrpSpPr>
                  <a:grpSpLocks/>
                </p:cNvGrpSpPr>
                <p:nvPr/>
              </p:nvGrpSpPr>
              <p:grpSpPr bwMode="auto">
                <a:xfrm>
                  <a:off x="1111" y="1026"/>
                  <a:ext cx="91" cy="454"/>
                  <a:chOff x="1111" y="1026"/>
                  <a:chExt cx="91" cy="454"/>
                </a:xfrm>
              </p:grpSpPr>
              <p:sp>
                <p:nvSpPr>
                  <p:cNvPr id="154843" name="Freeform 296"/>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44" name="Freeform 297"/>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83" name="Oval 298"/>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36" name="Group 299"/>
              <p:cNvGrpSpPr>
                <a:grpSpLocks/>
              </p:cNvGrpSpPr>
              <p:nvPr/>
            </p:nvGrpSpPr>
            <p:grpSpPr bwMode="auto">
              <a:xfrm>
                <a:off x="4830" y="564"/>
                <a:ext cx="136" cy="499"/>
                <a:chOff x="1079" y="890"/>
                <a:chExt cx="136" cy="590"/>
              </a:xfrm>
            </p:grpSpPr>
            <p:grpSp>
              <p:nvGrpSpPr>
                <p:cNvPr id="154837" name="Group 300"/>
                <p:cNvGrpSpPr>
                  <a:grpSpLocks/>
                </p:cNvGrpSpPr>
                <p:nvPr/>
              </p:nvGrpSpPr>
              <p:grpSpPr bwMode="auto">
                <a:xfrm>
                  <a:off x="1111" y="1026"/>
                  <a:ext cx="91" cy="454"/>
                  <a:chOff x="1111" y="1026"/>
                  <a:chExt cx="91" cy="454"/>
                </a:xfrm>
              </p:grpSpPr>
              <p:sp>
                <p:nvSpPr>
                  <p:cNvPr id="154839" name="Freeform 301"/>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40" name="Freeform 302"/>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79" name="Oval 303"/>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grpSp>
          <p:nvGrpSpPr>
            <p:cNvPr id="154806" name="Group 304"/>
            <p:cNvGrpSpPr>
              <a:grpSpLocks/>
            </p:cNvGrpSpPr>
            <p:nvPr/>
          </p:nvGrpSpPr>
          <p:grpSpPr bwMode="auto">
            <a:xfrm>
              <a:off x="5239" y="3475"/>
              <a:ext cx="453" cy="318"/>
              <a:chOff x="4286" y="564"/>
              <a:chExt cx="680" cy="499"/>
            </a:xfrm>
          </p:grpSpPr>
          <p:grpSp>
            <p:nvGrpSpPr>
              <p:cNvPr id="154807" name="Group 305"/>
              <p:cNvGrpSpPr>
                <a:grpSpLocks/>
              </p:cNvGrpSpPr>
              <p:nvPr/>
            </p:nvGrpSpPr>
            <p:grpSpPr bwMode="auto">
              <a:xfrm>
                <a:off x="4286" y="564"/>
                <a:ext cx="136" cy="499"/>
                <a:chOff x="1079" y="890"/>
                <a:chExt cx="136" cy="590"/>
              </a:xfrm>
            </p:grpSpPr>
            <p:grpSp>
              <p:nvGrpSpPr>
                <p:cNvPr id="154828" name="Group 306"/>
                <p:cNvGrpSpPr>
                  <a:grpSpLocks/>
                </p:cNvGrpSpPr>
                <p:nvPr/>
              </p:nvGrpSpPr>
              <p:grpSpPr bwMode="auto">
                <a:xfrm>
                  <a:off x="1111" y="1026"/>
                  <a:ext cx="91" cy="454"/>
                  <a:chOff x="1111" y="1026"/>
                  <a:chExt cx="91" cy="454"/>
                </a:xfrm>
              </p:grpSpPr>
              <p:sp>
                <p:nvSpPr>
                  <p:cNvPr id="154830" name="Freeform 307"/>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31" name="Freeform 308"/>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70" name="Oval 309"/>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08" name="Group 310"/>
              <p:cNvGrpSpPr>
                <a:grpSpLocks/>
              </p:cNvGrpSpPr>
              <p:nvPr/>
            </p:nvGrpSpPr>
            <p:grpSpPr bwMode="auto">
              <a:xfrm>
                <a:off x="4422" y="564"/>
                <a:ext cx="136" cy="499"/>
                <a:chOff x="1079" y="890"/>
                <a:chExt cx="136" cy="590"/>
              </a:xfrm>
            </p:grpSpPr>
            <p:grpSp>
              <p:nvGrpSpPr>
                <p:cNvPr id="154824" name="Group 311"/>
                <p:cNvGrpSpPr>
                  <a:grpSpLocks/>
                </p:cNvGrpSpPr>
                <p:nvPr/>
              </p:nvGrpSpPr>
              <p:grpSpPr bwMode="auto">
                <a:xfrm>
                  <a:off x="1111" y="1026"/>
                  <a:ext cx="91" cy="454"/>
                  <a:chOff x="1111" y="1026"/>
                  <a:chExt cx="91" cy="454"/>
                </a:xfrm>
              </p:grpSpPr>
              <p:sp>
                <p:nvSpPr>
                  <p:cNvPr id="154826" name="Freeform 312"/>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27" name="Freeform 313"/>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66" name="Oval 314"/>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09" name="Group 315"/>
              <p:cNvGrpSpPr>
                <a:grpSpLocks/>
              </p:cNvGrpSpPr>
              <p:nvPr/>
            </p:nvGrpSpPr>
            <p:grpSpPr bwMode="auto">
              <a:xfrm>
                <a:off x="4558" y="564"/>
                <a:ext cx="136" cy="499"/>
                <a:chOff x="1079" y="890"/>
                <a:chExt cx="136" cy="590"/>
              </a:xfrm>
            </p:grpSpPr>
            <p:grpSp>
              <p:nvGrpSpPr>
                <p:cNvPr id="154820" name="Group 316"/>
                <p:cNvGrpSpPr>
                  <a:grpSpLocks/>
                </p:cNvGrpSpPr>
                <p:nvPr/>
              </p:nvGrpSpPr>
              <p:grpSpPr bwMode="auto">
                <a:xfrm>
                  <a:off x="1111" y="1026"/>
                  <a:ext cx="91" cy="454"/>
                  <a:chOff x="1111" y="1026"/>
                  <a:chExt cx="91" cy="454"/>
                </a:xfrm>
              </p:grpSpPr>
              <p:sp>
                <p:nvSpPr>
                  <p:cNvPr id="154822" name="Freeform 317"/>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23" name="Freeform 318"/>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62" name="Oval 319"/>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10" name="Group 320"/>
              <p:cNvGrpSpPr>
                <a:grpSpLocks/>
              </p:cNvGrpSpPr>
              <p:nvPr/>
            </p:nvGrpSpPr>
            <p:grpSpPr bwMode="auto">
              <a:xfrm>
                <a:off x="4694" y="564"/>
                <a:ext cx="136" cy="499"/>
                <a:chOff x="1079" y="890"/>
                <a:chExt cx="136" cy="590"/>
              </a:xfrm>
            </p:grpSpPr>
            <p:grpSp>
              <p:nvGrpSpPr>
                <p:cNvPr id="154816" name="Group 321"/>
                <p:cNvGrpSpPr>
                  <a:grpSpLocks/>
                </p:cNvGrpSpPr>
                <p:nvPr/>
              </p:nvGrpSpPr>
              <p:grpSpPr bwMode="auto">
                <a:xfrm>
                  <a:off x="1111" y="1026"/>
                  <a:ext cx="91" cy="454"/>
                  <a:chOff x="1111" y="1026"/>
                  <a:chExt cx="91" cy="454"/>
                </a:xfrm>
              </p:grpSpPr>
              <p:sp>
                <p:nvSpPr>
                  <p:cNvPr id="154818" name="Freeform 322"/>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19" name="Freeform 323"/>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58" name="Oval 324"/>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811" name="Group 325"/>
              <p:cNvGrpSpPr>
                <a:grpSpLocks/>
              </p:cNvGrpSpPr>
              <p:nvPr/>
            </p:nvGrpSpPr>
            <p:grpSpPr bwMode="auto">
              <a:xfrm>
                <a:off x="4830" y="564"/>
                <a:ext cx="136" cy="499"/>
                <a:chOff x="1079" y="890"/>
                <a:chExt cx="136" cy="590"/>
              </a:xfrm>
            </p:grpSpPr>
            <p:grpSp>
              <p:nvGrpSpPr>
                <p:cNvPr id="154812" name="Group 326"/>
                <p:cNvGrpSpPr>
                  <a:grpSpLocks/>
                </p:cNvGrpSpPr>
                <p:nvPr/>
              </p:nvGrpSpPr>
              <p:grpSpPr bwMode="auto">
                <a:xfrm>
                  <a:off x="1111" y="1026"/>
                  <a:ext cx="91" cy="454"/>
                  <a:chOff x="1111" y="1026"/>
                  <a:chExt cx="91" cy="454"/>
                </a:xfrm>
              </p:grpSpPr>
              <p:sp>
                <p:nvSpPr>
                  <p:cNvPr id="154814" name="Freeform 327"/>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15" name="Freeform 328"/>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54" name="Oval 329"/>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grpSp>
      <p:grpSp>
        <p:nvGrpSpPr>
          <p:cNvPr id="154700" name="Group 330"/>
          <p:cNvGrpSpPr>
            <a:grpSpLocks/>
          </p:cNvGrpSpPr>
          <p:nvPr/>
        </p:nvGrpSpPr>
        <p:grpSpPr bwMode="auto">
          <a:xfrm>
            <a:off x="7536201" y="4970411"/>
            <a:ext cx="719138" cy="1101725"/>
            <a:chOff x="5239" y="3475"/>
            <a:chExt cx="453" cy="694"/>
          </a:xfrm>
        </p:grpSpPr>
        <p:grpSp>
          <p:nvGrpSpPr>
            <p:cNvPr id="154753" name="Group 331"/>
            <p:cNvGrpSpPr>
              <a:grpSpLocks/>
            </p:cNvGrpSpPr>
            <p:nvPr/>
          </p:nvGrpSpPr>
          <p:grpSpPr bwMode="auto">
            <a:xfrm flipV="1">
              <a:off x="5239" y="3851"/>
              <a:ext cx="453" cy="318"/>
              <a:chOff x="4286" y="564"/>
              <a:chExt cx="680" cy="499"/>
            </a:xfrm>
          </p:grpSpPr>
          <p:grpSp>
            <p:nvGrpSpPr>
              <p:cNvPr id="154780" name="Group 332"/>
              <p:cNvGrpSpPr>
                <a:grpSpLocks/>
              </p:cNvGrpSpPr>
              <p:nvPr/>
            </p:nvGrpSpPr>
            <p:grpSpPr bwMode="auto">
              <a:xfrm>
                <a:off x="4286" y="564"/>
                <a:ext cx="136" cy="499"/>
                <a:chOff x="1079" y="890"/>
                <a:chExt cx="136" cy="590"/>
              </a:xfrm>
            </p:grpSpPr>
            <p:grpSp>
              <p:nvGrpSpPr>
                <p:cNvPr id="154801" name="Group 333"/>
                <p:cNvGrpSpPr>
                  <a:grpSpLocks/>
                </p:cNvGrpSpPr>
                <p:nvPr/>
              </p:nvGrpSpPr>
              <p:grpSpPr bwMode="auto">
                <a:xfrm>
                  <a:off x="1111" y="1026"/>
                  <a:ext cx="91" cy="454"/>
                  <a:chOff x="1111" y="1026"/>
                  <a:chExt cx="91" cy="454"/>
                </a:xfrm>
              </p:grpSpPr>
              <p:sp>
                <p:nvSpPr>
                  <p:cNvPr id="154803" name="Freeform 334"/>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04" name="Freeform 335"/>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43" name="Oval 336"/>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781" name="Group 337"/>
              <p:cNvGrpSpPr>
                <a:grpSpLocks/>
              </p:cNvGrpSpPr>
              <p:nvPr/>
            </p:nvGrpSpPr>
            <p:grpSpPr bwMode="auto">
              <a:xfrm>
                <a:off x="4422" y="564"/>
                <a:ext cx="136" cy="499"/>
                <a:chOff x="1079" y="890"/>
                <a:chExt cx="136" cy="590"/>
              </a:xfrm>
            </p:grpSpPr>
            <p:grpSp>
              <p:nvGrpSpPr>
                <p:cNvPr id="154797" name="Group 338"/>
                <p:cNvGrpSpPr>
                  <a:grpSpLocks/>
                </p:cNvGrpSpPr>
                <p:nvPr/>
              </p:nvGrpSpPr>
              <p:grpSpPr bwMode="auto">
                <a:xfrm>
                  <a:off x="1111" y="1026"/>
                  <a:ext cx="91" cy="454"/>
                  <a:chOff x="1111" y="1026"/>
                  <a:chExt cx="91" cy="454"/>
                </a:xfrm>
              </p:grpSpPr>
              <p:sp>
                <p:nvSpPr>
                  <p:cNvPr id="154799" name="Freeform 339"/>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00" name="Freeform 340"/>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39" name="Oval 341"/>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782" name="Group 342"/>
              <p:cNvGrpSpPr>
                <a:grpSpLocks/>
              </p:cNvGrpSpPr>
              <p:nvPr/>
            </p:nvGrpSpPr>
            <p:grpSpPr bwMode="auto">
              <a:xfrm>
                <a:off x="4558" y="564"/>
                <a:ext cx="136" cy="499"/>
                <a:chOff x="1079" y="890"/>
                <a:chExt cx="136" cy="590"/>
              </a:xfrm>
            </p:grpSpPr>
            <p:grpSp>
              <p:nvGrpSpPr>
                <p:cNvPr id="154793" name="Group 343"/>
                <p:cNvGrpSpPr>
                  <a:grpSpLocks/>
                </p:cNvGrpSpPr>
                <p:nvPr/>
              </p:nvGrpSpPr>
              <p:grpSpPr bwMode="auto">
                <a:xfrm>
                  <a:off x="1111" y="1026"/>
                  <a:ext cx="91" cy="454"/>
                  <a:chOff x="1111" y="1026"/>
                  <a:chExt cx="91" cy="454"/>
                </a:xfrm>
              </p:grpSpPr>
              <p:sp>
                <p:nvSpPr>
                  <p:cNvPr id="154795" name="Freeform 344"/>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96" name="Freeform 345"/>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35" name="Oval 346"/>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783" name="Group 347"/>
              <p:cNvGrpSpPr>
                <a:grpSpLocks/>
              </p:cNvGrpSpPr>
              <p:nvPr/>
            </p:nvGrpSpPr>
            <p:grpSpPr bwMode="auto">
              <a:xfrm>
                <a:off x="4694" y="564"/>
                <a:ext cx="136" cy="499"/>
                <a:chOff x="1079" y="890"/>
                <a:chExt cx="136" cy="590"/>
              </a:xfrm>
            </p:grpSpPr>
            <p:grpSp>
              <p:nvGrpSpPr>
                <p:cNvPr id="154789" name="Group 348"/>
                <p:cNvGrpSpPr>
                  <a:grpSpLocks/>
                </p:cNvGrpSpPr>
                <p:nvPr/>
              </p:nvGrpSpPr>
              <p:grpSpPr bwMode="auto">
                <a:xfrm>
                  <a:off x="1111" y="1026"/>
                  <a:ext cx="91" cy="454"/>
                  <a:chOff x="1111" y="1026"/>
                  <a:chExt cx="91" cy="454"/>
                </a:xfrm>
              </p:grpSpPr>
              <p:sp>
                <p:nvSpPr>
                  <p:cNvPr id="154791" name="Freeform 349"/>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92" name="Freeform 350"/>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31" name="Oval 351"/>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784" name="Group 352"/>
              <p:cNvGrpSpPr>
                <a:grpSpLocks/>
              </p:cNvGrpSpPr>
              <p:nvPr/>
            </p:nvGrpSpPr>
            <p:grpSpPr bwMode="auto">
              <a:xfrm>
                <a:off x="4830" y="564"/>
                <a:ext cx="136" cy="499"/>
                <a:chOff x="1079" y="890"/>
                <a:chExt cx="136" cy="590"/>
              </a:xfrm>
            </p:grpSpPr>
            <p:grpSp>
              <p:nvGrpSpPr>
                <p:cNvPr id="154785" name="Group 353"/>
                <p:cNvGrpSpPr>
                  <a:grpSpLocks/>
                </p:cNvGrpSpPr>
                <p:nvPr/>
              </p:nvGrpSpPr>
              <p:grpSpPr bwMode="auto">
                <a:xfrm>
                  <a:off x="1111" y="1026"/>
                  <a:ext cx="91" cy="454"/>
                  <a:chOff x="1111" y="1026"/>
                  <a:chExt cx="91" cy="454"/>
                </a:xfrm>
              </p:grpSpPr>
              <p:sp>
                <p:nvSpPr>
                  <p:cNvPr id="154787" name="Freeform 354"/>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88" name="Freeform 355"/>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27" name="Oval 356"/>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grpSp>
          <p:nvGrpSpPr>
            <p:cNvPr id="154754" name="Group 357"/>
            <p:cNvGrpSpPr>
              <a:grpSpLocks/>
            </p:cNvGrpSpPr>
            <p:nvPr/>
          </p:nvGrpSpPr>
          <p:grpSpPr bwMode="auto">
            <a:xfrm>
              <a:off x="5239" y="3475"/>
              <a:ext cx="453" cy="318"/>
              <a:chOff x="4286" y="564"/>
              <a:chExt cx="680" cy="499"/>
            </a:xfrm>
          </p:grpSpPr>
          <p:grpSp>
            <p:nvGrpSpPr>
              <p:cNvPr id="154755" name="Group 358"/>
              <p:cNvGrpSpPr>
                <a:grpSpLocks/>
              </p:cNvGrpSpPr>
              <p:nvPr/>
            </p:nvGrpSpPr>
            <p:grpSpPr bwMode="auto">
              <a:xfrm>
                <a:off x="4286" y="564"/>
                <a:ext cx="136" cy="499"/>
                <a:chOff x="1079" y="890"/>
                <a:chExt cx="136" cy="590"/>
              </a:xfrm>
            </p:grpSpPr>
            <p:grpSp>
              <p:nvGrpSpPr>
                <p:cNvPr id="154776" name="Group 359"/>
                <p:cNvGrpSpPr>
                  <a:grpSpLocks/>
                </p:cNvGrpSpPr>
                <p:nvPr/>
              </p:nvGrpSpPr>
              <p:grpSpPr bwMode="auto">
                <a:xfrm>
                  <a:off x="1111" y="1026"/>
                  <a:ext cx="91" cy="454"/>
                  <a:chOff x="1111" y="1026"/>
                  <a:chExt cx="91" cy="454"/>
                </a:xfrm>
              </p:grpSpPr>
              <p:sp>
                <p:nvSpPr>
                  <p:cNvPr id="154778" name="Freeform 360"/>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79" name="Freeform 361"/>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18" name="Oval 362"/>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756" name="Group 363"/>
              <p:cNvGrpSpPr>
                <a:grpSpLocks/>
              </p:cNvGrpSpPr>
              <p:nvPr/>
            </p:nvGrpSpPr>
            <p:grpSpPr bwMode="auto">
              <a:xfrm>
                <a:off x="4422" y="564"/>
                <a:ext cx="136" cy="499"/>
                <a:chOff x="1079" y="890"/>
                <a:chExt cx="136" cy="590"/>
              </a:xfrm>
            </p:grpSpPr>
            <p:grpSp>
              <p:nvGrpSpPr>
                <p:cNvPr id="154772" name="Group 364"/>
                <p:cNvGrpSpPr>
                  <a:grpSpLocks/>
                </p:cNvGrpSpPr>
                <p:nvPr/>
              </p:nvGrpSpPr>
              <p:grpSpPr bwMode="auto">
                <a:xfrm>
                  <a:off x="1111" y="1026"/>
                  <a:ext cx="91" cy="454"/>
                  <a:chOff x="1111" y="1026"/>
                  <a:chExt cx="91" cy="454"/>
                </a:xfrm>
              </p:grpSpPr>
              <p:sp>
                <p:nvSpPr>
                  <p:cNvPr id="154774" name="Freeform 365"/>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75" name="Freeform 366"/>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14" name="Oval 367"/>
                <p:cNvSpPr>
                  <a:spLocks noChangeArrowheads="1"/>
                </p:cNvSpPr>
                <p:nvPr/>
              </p:nvSpPr>
              <p:spPr bwMode="auto">
                <a:xfrm>
                  <a:off x="1080"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757" name="Group 368"/>
              <p:cNvGrpSpPr>
                <a:grpSpLocks/>
              </p:cNvGrpSpPr>
              <p:nvPr/>
            </p:nvGrpSpPr>
            <p:grpSpPr bwMode="auto">
              <a:xfrm>
                <a:off x="4558" y="564"/>
                <a:ext cx="136" cy="499"/>
                <a:chOff x="1079" y="890"/>
                <a:chExt cx="136" cy="590"/>
              </a:xfrm>
            </p:grpSpPr>
            <p:grpSp>
              <p:nvGrpSpPr>
                <p:cNvPr id="154768" name="Group 369"/>
                <p:cNvGrpSpPr>
                  <a:grpSpLocks/>
                </p:cNvGrpSpPr>
                <p:nvPr/>
              </p:nvGrpSpPr>
              <p:grpSpPr bwMode="auto">
                <a:xfrm>
                  <a:off x="1111" y="1026"/>
                  <a:ext cx="91" cy="454"/>
                  <a:chOff x="1111" y="1026"/>
                  <a:chExt cx="91" cy="454"/>
                </a:xfrm>
              </p:grpSpPr>
              <p:sp>
                <p:nvSpPr>
                  <p:cNvPr id="154770" name="Freeform 370"/>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71" name="Freeform 371"/>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10" name="Oval 372"/>
                <p:cNvSpPr>
                  <a:spLocks noChangeArrowheads="1"/>
                </p:cNvSpPr>
                <p:nvPr/>
              </p:nvSpPr>
              <p:spPr bwMode="auto">
                <a:xfrm>
                  <a:off x="1079"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758" name="Group 373"/>
              <p:cNvGrpSpPr>
                <a:grpSpLocks/>
              </p:cNvGrpSpPr>
              <p:nvPr/>
            </p:nvGrpSpPr>
            <p:grpSpPr bwMode="auto">
              <a:xfrm>
                <a:off x="4694" y="564"/>
                <a:ext cx="136" cy="499"/>
                <a:chOff x="1079" y="890"/>
                <a:chExt cx="136" cy="590"/>
              </a:xfrm>
            </p:grpSpPr>
            <p:grpSp>
              <p:nvGrpSpPr>
                <p:cNvPr id="154764" name="Group 374"/>
                <p:cNvGrpSpPr>
                  <a:grpSpLocks/>
                </p:cNvGrpSpPr>
                <p:nvPr/>
              </p:nvGrpSpPr>
              <p:grpSpPr bwMode="auto">
                <a:xfrm>
                  <a:off x="1111" y="1026"/>
                  <a:ext cx="91" cy="454"/>
                  <a:chOff x="1111" y="1026"/>
                  <a:chExt cx="91" cy="454"/>
                </a:xfrm>
              </p:grpSpPr>
              <p:sp>
                <p:nvSpPr>
                  <p:cNvPr id="154766" name="Freeform 375"/>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67" name="Freeform 376"/>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06" name="Oval 377"/>
                <p:cNvSpPr>
                  <a:spLocks noChangeArrowheads="1"/>
                </p:cNvSpPr>
                <p:nvPr/>
              </p:nvSpPr>
              <p:spPr bwMode="auto">
                <a:xfrm>
                  <a:off x="1079" y="890"/>
                  <a:ext cx="135"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nvGrpSpPr>
              <p:cNvPr id="154759" name="Group 378"/>
              <p:cNvGrpSpPr>
                <a:grpSpLocks/>
              </p:cNvGrpSpPr>
              <p:nvPr/>
            </p:nvGrpSpPr>
            <p:grpSpPr bwMode="auto">
              <a:xfrm>
                <a:off x="4830" y="564"/>
                <a:ext cx="136" cy="499"/>
                <a:chOff x="1079" y="890"/>
                <a:chExt cx="136" cy="590"/>
              </a:xfrm>
            </p:grpSpPr>
            <p:grpSp>
              <p:nvGrpSpPr>
                <p:cNvPr id="154760" name="Group 379"/>
                <p:cNvGrpSpPr>
                  <a:grpSpLocks/>
                </p:cNvGrpSpPr>
                <p:nvPr/>
              </p:nvGrpSpPr>
              <p:grpSpPr bwMode="auto">
                <a:xfrm>
                  <a:off x="1111" y="1026"/>
                  <a:ext cx="91" cy="454"/>
                  <a:chOff x="1111" y="1026"/>
                  <a:chExt cx="91" cy="454"/>
                </a:xfrm>
              </p:grpSpPr>
              <p:sp>
                <p:nvSpPr>
                  <p:cNvPr id="154762" name="Freeform 380"/>
                  <p:cNvSpPr>
                    <a:spLocks/>
                  </p:cNvSpPr>
                  <p:nvPr/>
                </p:nvSpPr>
                <p:spPr bwMode="auto">
                  <a:xfrm>
                    <a:off x="1111" y="1026"/>
                    <a:ext cx="45"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63" name="Freeform 381"/>
                  <p:cNvSpPr>
                    <a:spLocks/>
                  </p:cNvSpPr>
                  <p:nvPr/>
                </p:nvSpPr>
                <p:spPr bwMode="auto">
                  <a:xfrm>
                    <a:off x="1156" y="1026"/>
                    <a:ext cx="46" cy="454"/>
                  </a:xfrm>
                  <a:custGeom>
                    <a:avLst/>
                    <a:gdLst>
                      <a:gd name="T0" fmla="*/ 0 w 144"/>
                      <a:gd name="T1" fmla="*/ 0 h 545"/>
                      <a:gd name="T2" fmla="*/ 0 w 144"/>
                      <a:gd name="T3" fmla="*/ 12 h 545"/>
                      <a:gd name="T4" fmla="*/ 0 w 144"/>
                      <a:gd name="T5" fmla="*/ 17 h 545"/>
                      <a:gd name="T6" fmla="*/ 0 w 144"/>
                      <a:gd name="T7" fmla="*/ 20 h 545"/>
                      <a:gd name="T8" fmla="*/ 0 w 144"/>
                      <a:gd name="T9" fmla="*/ 35 h 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45">
                        <a:moveTo>
                          <a:pt x="45" y="0"/>
                        </a:moveTo>
                        <a:cubicBezTo>
                          <a:pt x="22" y="68"/>
                          <a:pt x="0" y="137"/>
                          <a:pt x="0" y="182"/>
                        </a:cubicBezTo>
                        <a:cubicBezTo>
                          <a:pt x="0" y="227"/>
                          <a:pt x="22" y="249"/>
                          <a:pt x="45" y="272"/>
                        </a:cubicBezTo>
                        <a:cubicBezTo>
                          <a:pt x="68" y="295"/>
                          <a:pt x="128" y="273"/>
                          <a:pt x="136" y="318"/>
                        </a:cubicBezTo>
                        <a:cubicBezTo>
                          <a:pt x="144" y="363"/>
                          <a:pt x="98" y="507"/>
                          <a:pt x="91" y="545"/>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002" name="Oval 382"/>
                <p:cNvSpPr>
                  <a:spLocks noChangeArrowheads="1"/>
                </p:cNvSpPr>
                <p:nvPr/>
              </p:nvSpPr>
              <p:spPr bwMode="auto">
                <a:xfrm>
                  <a:off x="1078" y="890"/>
                  <a:ext cx="137" cy="13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grpSp>
        </p:grpSp>
      </p:grpSp>
      <p:sp>
        <p:nvSpPr>
          <p:cNvPr id="154701" name="Freeform 383"/>
          <p:cNvSpPr>
            <a:spLocks/>
          </p:cNvSpPr>
          <p:nvPr/>
        </p:nvSpPr>
        <p:spPr bwMode="auto">
          <a:xfrm rot="-573138">
            <a:off x="9022101" y="4951361"/>
            <a:ext cx="744538" cy="1150937"/>
          </a:xfrm>
          <a:custGeom>
            <a:avLst/>
            <a:gdLst>
              <a:gd name="T0" fmla="*/ 2147483646 w 794"/>
              <a:gd name="T1" fmla="*/ 2147483646 h 1081"/>
              <a:gd name="T2" fmla="*/ 2147483646 w 794"/>
              <a:gd name="T3" fmla="*/ 2147483646 h 1081"/>
              <a:gd name="T4" fmla="*/ 2147483646 w 794"/>
              <a:gd name="T5" fmla="*/ 2147483646 h 1081"/>
              <a:gd name="T6" fmla="*/ 2147483646 w 794"/>
              <a:gd name="T7" fmla="*/ 2147483646 h 1081"/>
              <a:gd name="T8" fmla="*/ 2147483646 w 794"/>
              <a:gd name="T9" fmla="*/ 2147483646 h 1081"/>
              <a:gd name="T10" fmla="*/ 2147483646 w 794"/>
              <a:gd name="T11" fmla="*/ 2147483646 h 1081"/>
              <a:gd name="T12" fmla="*/ 2147483646 w 794"/>
              <a:gd name="T13" fmla="*/ 2147483646 h 1081"/>
              <a:gd name="T14" fmla="*/ 2147483646 w 794"/>
              <a:gd name="T15" fmla="*/ 2147483646 h 1081"/>
              <a:gd name="T16" fmla="*/ 2147483646 w 794"/>
              <a:gd name="T17" fmla="*/ 2147483646 h 1081"/>
              <a:gd name="T18" fmla="*/ 2147483646 w 794"/>
              <a:gd name="T19" fmla="*/ 2147483646 h 1081"/>
              <a:gd name="T20" fmla="*/ 2147483646 w 794"/>
              <a:gd name="T21" fmla="*/ 2147483646 h 10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4" h="1081">
                <a:moveTo>
                  <a:pt x="371" y="30"/>
                </a:moveTo>
                <a:cubicBezTo>
                  <a:pt x="409" y="0"/>
                  <a:pt x="538" y="15"/>
                  <a:pt x="598" y="30"/>
                </a:cubicBezTo>
                <a:cubicBezTo>
                  <a:pt x="658" y="45"/>
                  <a:pt x="704" y="23"/>
                  <a:pt x="734" y="121"/>
                </a:cubicBezTo>
                <a:cubicBezTo>
                  <a:pt x="764" y="219"/>
                  <a:pt x="794" y="476"/>
                  <a:pt x="779" y="620"/>
                </a:cubicBezTo>
                <a:cubicBezTo>
                  <a:pt x="764" y="764"/>
                  <a:pt x="688" y="907"/>
                  <a:pt x="643" y="983"/>
                </a:cubicBezTo>
                <a:cubicBezTo>
                  <a:pt x="598" y="1059"/>
                  <a:pt x="605" y="1067"/>
                  <a:pt x="507" y="1074"/>
                </a:cubicBezTo>
                <a:cubicBezTo>
                  <a:pt x="409" y="1081"/>
                  <a:pt x="106" y="1073"/>
                  <a:pt x="53" y="1028"/>
                </a:cubicBezTo>
                <a:cubicBezTo>
                  <a:pt x="0" y="983"/>
                  <a:pt x="137" y="893"/>
                  <a:pt x="190" y="802"/>
                </a:cubicBezTo>
                <a:cubicBezTo>
                  <a:pt x="243" y="711"/>
                  <a:pt x="341" y="582"/>
                  <a:pt x="371" y="484"/>
                </a:cubicBezTo>
                <a:cubicBezTo>
                  <a:pt x="401" y="386"/>
                  <a:pt x="371" y="288"/>
                  <a:pt x="371" y="212"/>
                </a:cubicBezTo>
                <a:cubicBezTo>
                  <a:pt x="371" y="136"/>
                  <a:pt x="333" y="60"/>
                  <a:pt x="371" y="30"/>
                </a:cubicBezTo>
                <a:close/>
              </a:path>
            </a:pathLst>
          </a:custGeom>
          <a:solidFill>
            <a:srgbClr val="00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02" name="Freeform 384"/>
          <p:cNvSpPr>
            <a:spLocks/>
          </p:cNvSpPr>
          <p:nvPr/>
        </p:nvSpPr>
        <p:spPr bwMode="auto">
          <a:xfrm rot="21026862" flipH="1">
            <a:off x="9010990" y="4991047"/>
            <a:ext cx="447675" cy="1119188"/>
          </a:xfrm>
          <a:custGeom>
            <a:avLst/>
            <a:gdLst>
              <a:gd name="T0" fmla="*/ 2147483646 w 477"/>
              <a:gd name="T1" fmla="*/ 2147483646 h 1051"/>
              <a:gd name="T2" fmla="*/ 2147483646 w 477"/>
              <a:gd name="T3" fmla="*/ 2147483646 h 1051"/>
              <a:gd name="T4" fmla="*/ 2147483646 w 477"/>
              <a:gd name="T5" fmla="*/ 2147483646 h 1051"/>
              <a:gd name="T6" fmla="*/ 0 w 477"/>
              <a:gd name="T7" fmla="*/ 2147483646 h 1051"/>
              <a:gd name="T8" fmla="*/ 2147483646 w 477"/>
              <a:gd name="T9" fmla="*/ 2147483646 h 1051"/>
              <a:gd name="T10" fmla="*/ 2147483646 w 477"/>
              <a:gd name="T11" fmla="*/ 2147483646 h 1051"/>
              <a:gd name="T12" fmla="*/ 2147483646 w 477"/>
              <a:gd name="T13" fmla="*/ 2147483646 h 1051"/>
              <a:gd name="T14" fmla="*/ 2147483646 w 477"/>
              <a:gd name="T15" fmla="*/ 2147483646 h 1051"/>
              <a:gd name="T16" fmla="*/ 2147483646 w 477"/>
              <a:gd name="T17" fmla="*/ 2147483646 h 1051"/>
              <a:gd name="T18" fmla="*/ 2147483646 w 477"/>
              <a:gd name="T19" fmla="*/ 2147483646 h 10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 h="1051">
                <a:moveTo>
                  <a:pt x="363" y="114"/>
                </a:moveTo>
                <a:cubicBezTo>
                  <a:pt x="340" y="61"/>
                  <a:pt x="272" y="38"/>
                  <a:pt x="227" y="23"/>
                </a:cubicBezTo>
                <a:cubicBezTo>
                  <a:pt x="182" y="8"/>
                  <a:pt x="129" y="0"/>
                  <a:pt x="91" y="23"/>
                </a:cubicBezTo>
                <a:cubicBezTo>
                  <a:pt x="53" y="46"/>
                  <a:pt x="0" y="53"/>
                  <a:pt x="0" y="159"/>
                </a:cubicBezTo>
                <a:cubicBezTo>
                  <a:pt x="0" y="265"/>
                  <a:pt x="23" y="514"/>
                  <a:pt x="91" y="658"/>
                </a:cubicBezTo>
                <a:cubicBezTo>
                  <a:pt x="159" y="802"/>
                  <a:pt x="348" y="991"/>
                  <a:pt x="408" y="1021"/>
                </a:cubicBezTo>
                <a:cubicBezTo>
                  <a:pt x="468" y="1051"/>
                  <a:pt x="477" y="938"/>
                  <a:pt x="454" y="840"/>
                </a:cubicBezTo>
                <a:cubicBezTo>
                  <a:pt x="431" y="742"/>
                  <a:pt x="287" y="515"/>
                  <a:pt x="272" y="432"/>
                </a:cubicBezTo>
                <a:cubicBezTo>
                  <a:pt x="257" y="349"/>
                  <a:pt x="348" y="394"/>
                  <a:pt x="363" y="341"/>
                </a:cubicBezTo>
                <a:cubicBezTo>
                  <a:pt x="378" y="288"/>
                  <a:pt x="386" y="167"/>
                  <a:pt x="363" y="114"/>
                </a:cubicBezTo>
                <a:close/>
              </a:path>
            </a:pathLst>
          </a:cu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44" name="Line 385"/>
          <p:cNvSpPr>
            <a:spLocks noChangeShapeType="1"/>
          </p:cNvSpPr>
          <p:nvPr/>
        </p:nvSpPr>
        <p:spPr bwMode="auto">
          <a:xfrm rot="-573138">
            <a:off x="9076076" y="5170436"/>
            <a:ext cx="0" cy="1936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4704" name="Freeform 386"/>
          <p:cNvSpPr>
            <a:spLocks/>
          </p:cNvSpPr>
          <p:nvPr/>
        </p:nvSpPr>
        <p:spPr bwMode="auto">
          <a:xfrm rot="600089" flipH="1">
            <a:off x="8183901" y="4951361"/>
            <a:ext cx="742950" cy="1150937"/>
          </a:xfrm>
          <a:custGeom>
            <a:avLst/>
            <a:gdLst>
              <a:gd name="T0" fmla="*/ 2147483646 w 794"/>
              <a:gd name="T1" fmla="*/ 2147483646 h 1081"/>
              <a:gd name="T2" fmla="*/ 2147483646 w 794"/>
              <a:gd name="T3" fmla="*/ 2147483646 h 1081"/>
              <a:gd name="T4" fmla="*/ 2147483646 w 794"/>
              <a:gd name="T5" fmla="*/ 2147483646 h 1081"/>
              <a:gd name="T6" fmla="*/ 2147483646 w 794"/>
              <a:gd name="T7" fmla="*/ 2147483646 h 1081"/>
              <a:gd name="T8" fmla="*/ 2147483646 w 794"/>
              <a:gd name="T9" fmla="*/ 2147483646 h 1081"/>
              <a:gd name="T10" fmla="*/ 2147483646 w 794"/>
              <a:gd name="T11" fmla="*/ 2147483646 h 1081"/>
              <a:gd name="T12" fmla="*/ 2147483646 w 794"/>
              <a:gd name="T13" fmla="*/ 2147483646 h 1081"/>
              <a:gd name="T14" fmla="*/ 2147483646 w 794"/>
              <a:gd name="T15" fmla="*/ 2147483646 h 1081"/>
              <a:gd name="T16" fmla="*/ 2147483646 w 794"/>
              <a:gd name="T17" fmla="*/ 2147483646 h 1081"/>
              <a:gd name="T18" fmla="*/ 2147483646 w 794"/>
              <a:gd name="T19" fmla="*/ 2147483646 h 1081"/>
              <a:gd name="T20" fmla="*/ 2147483646 w 794"/>
              <a:gd name="T21" fmla="*/ 2147483646 h 10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4" h="1081">
                <a:moveTo>
                  <a:pt x="371" y="30"/>
                </a:moveTo>
                <a:cubicBezTo>
                  <a:pt x="409" y="0"/>
                  <a:pt x="538" y="15"/>
                  <a:pt x="598" y="30"/>
                </a:cubicBezTo>
                <a:cubicBezTo>
                  <a:pt x="658" y="45"/>
                  <a:pt x="704" y="23"/>
                  <a:pt x="734" y="121"/>
                </a:cubicBezTo>
                <a:cubicBezTo>
                  <a:pt x="764" y="219"/>
                  <a:pt x="794" y="476"/>
                  <a:pt x="779" y="620"/>
                </a:cubicBezTo>
                <a:cubicBezTo>
                  <a:pt x="764" y="764"/>
                  <a:pt x="688" y="907"/>
                  <a:pt x="643" y="983"/>
                </a:cubicBezTo>
                <a:cubicBezTo>
                  <a:pt x="598" y="1059"/>
                  <a:pt x="605" y="1067"/>
                  <a:pt x="507" y="1074"/>
                </a:cubicBezTo>
                <a:cubicBezTo>
                  <a:pt x="409" y="1081"/>
                  <a:pt x="106" y="1073"/>
                  <a:pt x="53" y="1028"/>
                </a:cubicBezTo>
                <a:cubicBezTo>
                  <a:pt x="0" y="983"/>
                  <a:pt x="137" y="893"/>
                  <a:pt x="190" y="802"/>
                </a:cubicBezTo>
                <a:cubicBezTo>
                  <a:pt x="243" y="711"/>
                  <a:pt x="341" y="582"/>
                  <a:pt x="371" y="484"/>
                </a:cubicBezTo>
                <a:cubicBezTo>
                  <a:pt x="401" y="386"/>
                  <a:pt x="371" y="288"/>
                  <a:pt x="371" y="212"/>
                </a:cubicBezTo>
                <a:cubicBezTo>
                  <a:pt x="371" y="136"/>
                  <a:pt x="333" y="60"/>
                  <a:pt x="371" y="30"/>
                </a:cubicBezTo>
                <a:close/>
              </a:path>
            </a:pathLst>
          </a:custGeom>
          <a:solidFill>
            <a:srgbClr val="00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05" name="Freeform 387"/>
          <p:cNvSpPr>
            <a:spLocks/>
          </p:cNvSpPr>
          <p:nvPr/>
        </p:nvSpPr>
        <p:spPr bwMode="auto">
          <a:xfrm rot="600089">
            <a:off x="8499815" y="4987872"/>
            <a:ext cx="447675" cy="1119188"/>
          </a:xfrm>
          <a:custGeom>
            <a:avLst/>
            <a:gdLst>
              <a:gd name="T0" fmla="*/ 2147483646 w 477"/>
              <a:gd name="T1" fmla="*/ 2147483646 h 1051"/>
              <a:gd name="T2" fmla="*/ 2147483646 w 477"/>
              <a:gd name="T3" fmla="*/ 2147483646 h 1051"/>
              <a:gd name="T4" fmla="*/ 2147483646 w 477"/>
              <a:gd name="T5" fmla="*/ 2147483646 h 1051"/>
              <a:gd name="T6" fmla="*/ 0 w 477"/>
              <a:gd name="T7" fmla="*/ 2147483646 h 1051"/>
              <a:gd name="T8" fmla="*/ 2147483646 w 477"/>
              <a:gd name="T9" fmla="*/ 2147483646 h 1051"/>
              <a:gd name="T10" fmla="*/ 2147483646 w 477"/>
              <a:gd name="T11" fmla="*/ 2147483646 h 1051"/>
              <a:gd name="T12" fmla="*/ 2147483646 w 477"/>
              <a:gd name="T13" fmla="*/ 2147483646 h 1051"/>
              <a:gd name="T14" fmla="*/ 2147483646 w 477"/>
              <a:gd name="T15" fmla="*/ 2147483646 h 1051"/>
              <a:gd name="T16" fmla="*/ 2147483646 w 477"/>
              <a:gd name="T17" fmla="*/ 2147483646 h 1051"/>
              <a:gd name="T18" fmla="*/ 2147483646 w 477"/>
              <a:gd name="T19" fmla="*/ 2147483646 h 10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 h="1051">
                <a:moveTo>
                  <a:pt x="363" y="114"/>
                </a:moveTo>
                <a:cubicBezTo>
                  <a:pt x="340" y="61"/>
                  <a:pt x="272" y="38"/>
                  <a:pt x="227" y="23"/>
                </a:cubicBezTo>
                <a:cubicBezTo>
                  <a:pt x="182" y="8"/>
                  <a:pt x="129" y="0"/>
                  <a:pt x="91" y="23"/>
                </a:cubicBezTo>
                <a:cubicBezTo>
                  <a:pt x="53" y="46"/>
                  <a:pt x="0" y="53"/>
                  <a:pt x="0" y="159"/>
                </a:cubicBezTo>
                <a:cubicBezTo>
                  <a:pt x="0" y="265"/>
                  <a:pt x="23" y="514"/>
                  <a:pt x="91" y="658"/>
                </a:cubicBezTo>
                <a:cubicBezTo>
                  <a:pt x="159" y="802"/>
                  <a:pt x="348" y="991"/>
                  <a:pt x="408" y="1021"/>
                </a:cubicBezTo>
                <a:cubicBezTo>
                  <a:pt x="468" y="1051"/>
                  <a:pt x="477" y="938"/>
                  <a:pt x="454" y="840"/>
                </a:cubicBezTo>
                <a:cubicBezTo>
                  <a:pt x="431" y="742"/>
                  <a:pt x="287" y="515"/>
                  <a:pt x="272" y="432"/>
                </a:cubicBezTo>
                <a:cubicBezTo>
                  <a:pt x="257" y="349"/>
                  <a:pt x="348" y="394"/>
                  <a:pt x="363" y="341"/>
                </a:cubicBezTo>
                <a:cubicBezTo>
                  <a:pt x="378" y="288"/>
                  <a:pt x="386" y="167"/>
                  <a:pt x="363" y="114"/>
                </a:cubicBezTo>
                <a:close/>
              </a:path>
            </a:pathLst>
          </a:cu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47" name="Line 388"/>
          <p:cNvSpPr>
            <a:spLocks noChangeShapeType="1"/>
          </p:cNvSpPr>
          <p:nvPr/>
        </p:nvSpPr>
        <p:spPr bwMode="auto">
          <a:xfrm rot="600089">
            <a:off x="8882401" y="5176786"/>
            <a:ext cx="0" cy="1936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4948" name="Line 389"/>
          <p:cNvSpPr>
            <a:spLocks noChangeShapeType="1"/>
          </p:cNvSpPr>
          <p:nvPr/>
        </p:nvSpPr>
        <p:spPr bwMode="auto">
          <a:xfrm flipV="1">
            <a:off x="8976064" y="4952947"/>
            <a:ext cx="0" cy="1225550"/>
          </a:xfrm>
          <a:prstGeom prst="line">
            <a:avLst/>
          </a:prstGeom>
          <a:noFill/>
          <a:ln w="1587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4949" name="Text Box 390"/>
          <p:cNvSpPr txBox="1">
            <a:spLocks noChangeArrowheads="1"/>
          </p:cNvSpPr>
          <p:nvPr/>
        </p:nvSpPr>
        <p:spPr bwMode="auto">
          <a:xfrm>
            <a:off x="9382465" y="4946598"/>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50" name="Text Box 391"/>
          <p:cNvSpPr txBox="1">
            <a:spLocks noChangeArrowheads="1"/>
          </p:cNvSpPr>
          <p:nvPr/>
        </p:nvSpPr>
        <p:spPr bwMode="auto">
          <a:xfrm>
            <a:off x="9382465" y="5097410"/>
            <a:ext cx="287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51" name="Text Box 392"/>
          <p:cNvSpPr txBox="1">
            <a:spLocks noChangeArrowheads="1"/>
          </p:cNvSpPr>
          <p:nvPr/>
        </p:nvSpPr>
        <p:spPr bwMode="auto">
          <a:xfrm>
            <a:off x="9382465" y="5241873"/>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52" name="Text Box 393"/>
          <p:cNvSpPr txBox="1">
            <a:spLocks noChangeArrowheads="1"/>
          </p:cNvSpPr>
          <p:nvPr/>
        </p:nvSpPr>
        <p:spPr bwMode="auto">
          <a:xfrm>
            <a:off x="9382465" y="5386335"/>
            <a:ext cx="287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53" name="Text Box 394"/>
          <p:cNvSpPr txBox="1">
            <a:spLocks noChangeArrowheads="1"/>
          </p:cNvSpPr>
          <p:nvPr/>
        </p:nvSpPr>
        <p:spPr bwMode="auto">
          <a:xfrm>
            <a:off x="8256926" y="5386335"/>
            <a:ext cx="287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54" name="Text Box 395"/>
          <p:cNvSpPr txBox="1">
            <a:spLocks noChangeArrowheads="1"/>
          </p:cNvSpPr>
          <p:nvPr/>
        </p:nvSpPr>
        <p:spPr bwMode="auto">
          <a:xfrm>
            <a:off x="8256926" y="5241873"/>
            <a:ext cx="287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55" name="Text Box 396"/>
          <p:cNvSpPr txBox="1">
            <a:spLocks noChangeArrowheads="1"/>
          </p:cNvSpPr>
          <p:nvPr/>
        </p:nvSpPr>
        <p:spPr bwMode="auto">
          <a:xfrm>
            <a:off x="8256926" y="5097410"/>
            <a:ext cx="287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56" name="Text Box 397"/>
          <p:cNvSpPr txBox="1">
            <a:spLocks noChangeArrowheads="1"/>
          </p:cNvSpPr>
          <p:nvPr/>
        </p:nvSpPr>
        <p:spPr bwMode="auto">
          <a:xfrm>
            <a:off x="8256926" y="4952948"/>
            <a:ext cx="287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800" b="1"/>
              <a:t>+</a:t>
            </a:r>
          </a:p>
        </p:txBody>
      </p:sp>
      <p:sp>
        <p:nvSpPr>
          <p:cNvPr id="164957" name="Text Box 398"/>
          <p:cNvSpPr txBox="1">
            <a:spLocks noChangeArrowheads="1"/>
          </p:cNvSpPr>
          <p:nvPr/>
        </p:nvSpPr>
        <p:spPr bwMode="auto">
          <a:xfrm>
            <a:off x="9768227" y="4751336"/>
            <a:ext cx="7921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a:t>outside</a:t>
            </a:r>
          </a:p>
        </p:txBody>
      </p:sp>
      <p:sp>
        <p:nvSpPr>
          <p:cNvPr id="164958" name="Text Box 399"/>
          <p:cNvSpPr txBox="1">
            <a:spLocks noChangeArrowheads="1"/>
          </p:cNvSpPr>
          <p:nvPr/>
        </p:nvSpPr>
        <p:spPr bwMode="auto">
          <a:xfrm>
            <a:off x="9839664" y="5997522"/>
            <a:ext cx="7921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a:t>inside</a:t>
            </a:r>
          </a:p>
        </p:txBody>
      </p:sp>
      <p:sp>
        <p:nvSpPr>
          <p:cNvPr id="164959" name="Text Box 400"/>
          <p:cNvSpPr txBox="1">
            <a:spLocks noChangeArrowheads="1"/>
          </p:cNvSpPr>
          <p:nvPr/>
        </p:nvSpPr>
        <p:spPr bwMode="auto">
          <a:xfrm>
            <a:off x="8615702" y="4548136"/>
            <a:ext cx="720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200" b="1"/>
              <a:t>Open</a:t>
            </a:r>
          </a:p>
        </p:txBody>
      </p:sp>
      <p:sp>
        <p:nvSpPr>
          <p:cNvPr id="164960" name="Text Box 401"/>
          <p:cNvSpPr txBox="1">
            <a:spLocks noChangeArrowheads="1"/>
          </p:cNvSpPr>
          <p:nvPr/>
        </p:nvSpPr>
        <p:spPr bwMode="auto">
          <a:xfrm>
            <a:off x="7536201" y="5975298"/>
            <a:ext cx="122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400"/>
              <a:t>+ + + + +</a:t>
            </a:r>
            <a:r>
              <a:rPr lang="en-GB" altLang="en-US" sz="1800"/>
              <a:t> </a:t>
            </a:r>
          </a:p>
        </p:txBody>
      </p:sp>
      <p:sp>
        <p:nvSpPr>
          <p:cNvPr id="164961" name="Text Box 402"/>
          <p:cNvSpPr txBox="1">
            <a:spLocks noChangeArrowheads="1"/>
          </p:cNvSpPr>
          <p:nvPr/>
        </p:nvSpPr>
        <p:spPr bwMode="auto">
          <a:xfrm>
            <a:off x="1991064" y="4030610"/>
            <a:ext cx="43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400" b="1"/>
              <a:t>C</a:t>
            </a:r>
          </a:p>
        </p:txBody>
      </p:sp>
      <p:sp>
        <p:nvSpPr>
          <p:cNvPr id="164962" name="Oval 404"/>
          <p:cNvSpPr>
            <a:spLocks noChangeAspect="1" noChangeArrowheads="1"/>
          </p:cNvSpPr>
          <p:nvPr/>
        </p:nvSpPr>
        <p:spPr bwMode="auto">
          <a:xfrm rot="3652391">
            <a:off x="9237208" y="1978766"/>
            <a:ext cx="301625" cy="331788"/>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63" name="Oval 405"/>
          <p:cNvSpPr>
            <a:spLocks noChangeAspect="1" noChangeArrowheads="1"/>
          </p:cNvSpPr>
          <p:nvPr/>
        </p:nvSpPr>
        <p:spPr bwMode="auto">
          <a:xfrm rot="3685871">
            <a:off x="9508671" y="2048617"/>
            <a:ext cx="301625" cy="331787"/>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64" name="Oval 406"/>
          <p:cNvSpPr>
            <a:spLocks noChangeAspect="1" noChangeArrowheads="1"/>
          </p:cNvSpPr>
          <p:nvPr/>
        </p:nvSpPr>
        <p:spPr bwMode="auto">
          <a:xfrm rot="2361490">
            <a:off x="9188789" y="2074811"/>
            <a:ext cx="303212" cy="331787"/>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65" name="Oval 407"/>
          <p:cNvSpPr>
            <a:spLocks noChangeAspect="1" noChangeArrowheads="1"/>
          </p:cNvSpPr>
          <p:nvPr/>
        </p:nvSpPr>
        <p:spPr bwMode="auto">
          <a:xfrm rot="2361490">
            <a:off x="9403102" y="2147836"/>
            <a:ext cx="303213" cy="331787"/>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66" name="Oval 408"/>
          <p:cNvSpPr>
            <a:spLocks noChangeAspect="1" noChangeArrowheads="1"/>
          </p:cNvSpPr>
          <p:nvPr/>
        </p:nvSpPr>
        <p:spPr bwMode="auto">
          <a:xfrm rot="2799684">
            <a:off x="8421233" y="2039091"/>
            <a:ext cx="301625" cy="331788"/>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67" name="Oval 409"/>
          <p:cNvSpPr>
            <a:spLocks noChangeAspect="1" noChangeArrowheads="1"/>
          </p:cNvSpPr>
          <p:nvPr/>
        </p:nvSpPr>
        <p:spPr bwMode="auto">
          <a:xfrm rot="2799684">
            <a:off x="8725239" y="2081160"/>
            <a:ext cx="303213" cy="331788"/>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68" name="Oval 410"/>
          <p:cNvSpPr>
            <a:spLocks noChangeAspect="1" noChangeArrowheads="1"/>
          </p:cNvSpPr>
          <p:nvPr/>
        </p:nvSpPr>
        <p:spPr bwMode="auto">
          <a:xfrm rot="2799684">
            <a:off x="8270421" y="2129580"/>
            <a:ext cx="301625" cy="331787"/>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69" name="Oval 411"/>
          <p:cNvSpPr>
            <a:spLocks noChangeAspect="1" noChangeArrowheads="1"/>
          </p:cNvSpPr>
          <p:nvPr/>
        </p:nvSpPr>
        <p:spPr bwMode="auto">
          <a:xfrm rot="2799684">
            <a:off x="8575221" y="2170855"/>
            <a:ext cx="301625" cy="331787"/>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0" name="Oval 412"/>
          <p:cNvSpPr>
            <a:spLocks noChangeAspect="1" noChangeArrowheads="1"/>
          </p:cNvSpPr>
          <p:nvPr/>
        </p:nvSpPr>
        <p:spPr bwMode="auto">
          <a:xfrm rot="-200057">
            <a:off x="8769689" y="2095448"/>
            <a:ext cx="876300" cy="754063"/>
          </a:xfrm>
          <a:prstGeom prst="ellipse">
            <a:avLst/>
          </a:prstGeom>
          <a:solidFill>
            <a:srgbClr val="FF9966"/>
          </a:solidFill>
          <a:ln w="9525">
            <a:round/>
            <a:headEnd/>
            <a:tailEnd/>
          </a:ln>
          <a:effectLst/>
          <a:scene3d>
            <a:camera prst="legacyPerspectiveBottomLeft">
              <a:rot lat="18600000" lon="0" rev="0"/>
            </a:camera>
            <a:lightRig rig="legacyFlat4" dir="b"/>
          </a:scene3d>
          <a:sp3d extrusionH="887400" contourW="12700" prstMaterial="legacyPlastic">
            <a:bevelT w="13500" h="13500" prst="angle"/>
            <a:bevelB w="13500" h="13500" prst="angle"/>
            <a:extrusionClr>
              <a:srgbClr val="FF9966"/>
            </a:extrusionClr>
            <a:contourClr>
              <a:srgbClr val="FF9966"/>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1" name="Oval 413"/>
          <p:cNvSpPr>
            <a:spLocks noChangeAspect="1" noChangeArrowheads="1"/>
          </p:cNvSpPr>
          <p:nvPr/>
        </p:nvSpPr>
        <p:spPr bwMode="auto">
          <a:xfrm rot="234179">
            <a:off x="9064965" y="2416122"/>
            <a:ext cx="301625" cy="101600"/>
          </a:xfrm>
          <a:prstGeom prst="ellipse">
            <a:avLst/>
          </a:prstGeom>
          <a:gradFill rotWithShape="1">
            <a:gsLst>
              <a:gs pos="0">
                <a:srgbClr val="A34629"/>
              </a:gs>
              <a:gs pos="100000">
                <a:srgbClr val="4B201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2" name="Oval 414"/>
          <p:cNvSpPr>
            <a:spLocks noChangeAspect="1" noChangeArrowheads="1"/>
          </p:cNvSpPr>
          <p:nvPr/>
        </p:nvSpPr>
        <p:spPr bwMode="auto">
          <a:xfrm rot="2799684">
            <a:off x="9648371" y="2413742"/>
            <a:ext cx="301625" cy="331787"/>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3" name="Oval 415"/>
          <p:cNvSpPr>
            <a:spLocks noChangeAspect="1" noChangeArrowheads="1"/>
          </p:cNvSpPr>
          <p:nvPr/>
        </p:nvSpPr>
        <p:spPr bwMode="auto">
          <a:xfrm rot="2799684">
            <a:off x="9931739" y="2470097"/>
            <a:ext cx="303212" cy="331788"/>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4" name="Oval 416"/>
          <p:cNvSpPr>
            <a:spLocks noChangeAspect="1" noChangeArrowheads="1"/>
          </p:cNvSpPr>
          <p:nvPr/>
        </p:nvSpPr>
        <p:spPr bwMode="auto">
          <a:xfrm rot="2799684">
            <a:off x="9511846" y="2502642"/>
            <a:ext cx="303213" cy="333375"/>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5" name="Oval 417"/>
          <p:cNvSpPr>
            <a:spLocks noChangeAspect="1" noChangeArrowheads="1"/>
          </p:cNvSpPr>
          <p:nvPr/>
        </p:nvSpPr>
        <p:spPr bwMode="auto">
          <a:xfrm rot="2799684">
            <a:off x="9811089" y="2557410"/>
            <a:ext cx="303213" cy="331788"/>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6" name="Oval 418"/>
          <p:cNvSpPr>
            <a:spLocks noChangeAspect="1" noChangeArrowheads="1"/>
          </p:cNvSpPr>
          <p:nvPr/>
        </p:nvSpPr>
        <p:spPr bwMode="auto">
          <a:xfrm rot="2799684">
            <a:off x="8619671" y="2442317"/>
            <a:ext cx="303213" cy="333375"/>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7" name="Oval 419"/>
          <p:cNvSpPr>
            <a:spLocks noChangeAspect="1" noChangeArrowheads="1"/>
          </p:cNvSpPr>
          <p:nvPr/>
        </p:nvSpPr>
        <p:spPr bwMode="auto">
          <a:xfrm rot="2799684">
            <a:off x="8815727" y="2533598"/>
            <a:ext cx="303212" cy="331787"/>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8" name="Oval 420"/>
          <p:cNvSpPr>
            <a:spLocks noChangeAspect="1" noChangeArrowheads="1"/>
          </p:cNvSpPr>
          <p:nvPr/>
        </p:nvSpPr>
        <p:spPr bwMode="auto">
          <a:xfrm rot="2799684">
            <a:off x="8484733" y="2534391"/>
            <a:ext cx="301625" cy="331788"/>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79" name="Oval 421"/>
          <p:cNvSpPr>
            <a:spLocks noChangeAspect="1" noChangeArrowheads="1"/>
          </p:cNvSpPr>
          <p:nvPr/>
        </p:nvSpPr>
        <p:spPr bwMode="auto">
          <a:xfrm rot="2799684">
            <a:off x="8665708" y="2624879"/>
            <a:ext cx="301625" cy="331788"/>
          </a:xfrm>
          <a:prstGeom prst="ellipse">
            <a:avLst/>
          </a:prstGeom>
          <a:solidFill>
            <a:schemeClr val="hlink"/>
          </a:solidFill>
          <a:ln w="9525">
            <a:round/>
            <a:headEnd/>
            <a:tailEnd/>
          </a:ln>
          <a:effectLst/>
          <a:scene3d>
            <a:camera prst="legacyPerspectiveBottomLeft">
              <a:rot lat="18000000" lon="0" rev="0"/>
            </a:camera>
            <a:lightRig rig="legacyFlat4" dir="b"/>
          </a:scene3d>
          <a:sp3d extrusionH="887400" contourW="127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2400">
              <a:latin typeface="Times New Roman" charset="0"/>
            </a:endParaRPr>
          </a:p>
        </p:txBody>
      </p:sp>
      <p:sp>
        <p:nvSpPr>
          <p:cNvPr id="164980" name="Text Box 422"/>
          <p:cNvSpPr txBox="1">
            <a:spLocks noChangeAspect="1" noChangeArrowheads="1"/>
          </p:cNvSpPr>
          <p:nvPr/>
        </p:nvSpPr>
        <p:spPr bwMode="auto">
          <a:xfrm rot="300000">
            <a:off x="8885576" y="2708223"/>
            <a:ext cx="1841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000" b="1"/>
              <a:t>+</a:t>
            </a:r>
          </a:p>
          <a:p>
            <a:pPr eaLnBrk="1" hangingPunct="1">
              <a:spcBef>
                <a:spcPct val="50000"/>
              </a:spcBef>
              <a:buFontTx/>
              <a:buNone/>
              <a:defRPr/>
            </a:pPr>
            <a:r>
              <a:rPr lang="en-GB" altLang="en-US" sz="1000" b="1"/>
              <a:t>+</a:t>
            </a:r>
          </a:p>
          <a:p>
            <a:pPr eaLnBrk="1" hangingPunct="1">
              <a:spcBef>
                <a:spcPct val="50000"/>
              </a:spcBef>
              <a:buFontTx/>
              <a:buNone/>
              <a:defRPr/>
            </a:pPr>
            <a:r>
              <a:rPr lang="en-GB" altLang="en-US" sz="1000" b="1"/>
              <a:t>+</a:t>
            </a:r>
          </a:p>
          <a:p>
            <a:pPr eaLnBrk="1" hangingPunct="1">
              <a:spcBef>
                <a:spcPct val="50000"/>
              </a:spcBef>
              <a:buFontTx/>
              <a:buNone/>
              <a:defRPr/>
            </a:pPr>
            <a:r>
              <a:rPr lang="en-GB" altLang="en-US" sz="1000" b="1"/>
              <a:t>+</a:t>
            </a:r>
          </a:p>
        </p:txBody>
      </p:sp>
      <p:sp>
        <p:nvSpPr>
          <p:cNvPr id="164981" name="Text Box 423"/>
          <p:cNvSpPr txBox="1">
            <a:spLocks noChangeArrowheads="1"/>
          </p:cNvSpPr>
          <p:nvPr/>
        </p:nvSpPr>
        <p:spPr bwMode="auto">
          <a:xfrm>
            <a:off x="8641102" y="2484386"/>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000" b="1"/>
              <a:t>1</a:t>
            </a:r>
          </a:p>
        </p:txBody>
      </p:sp>
      <p:sp>
        <p:nvSpPr>
          <p:cNvPr id="164982" name="Text Box 424"/>
          <p:cNvSpPr txBox="1">
            <a:spLocks noChangeArrowheads="1"/>
          </p:cNvSpPr>
          <p:nvPr/>
        </p:nvSpPr>
        <p:spPr bwMode="auto">
          <a:xfrm>
            <a:off x="8512515" y="2570111"/>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000" b="1"/>
              <a:t>2</a:t>
            </a:r>
          </a:p>
        </p:txBody>
      </p:sp>
      <p:sp>
        <p:nvSpPr>
          <p:cNvPr id="164983" name="Text Box 425"/>
          <p:cNvSpPr txBox="1">
            <a:spLocks noChangeArrowheads="1"/>
          </p:cNvSpPr>
          <p:nvPr/>
        </p:nvSpPr>
        <p:spPr bwMode="auto">
          <a:xfrm>
            <a:off x="8831602" y="2570111"/>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000" b="1"/>
              <a:t>4</a:t>
            </a:r>
          </a:p>
        </p:txBody>
      </p:sp>
      <p:sp>
        <p:nvSpPr>
          <p:cNvPr id="164984" name="Text Box 426"/>
          <p:cNvSpPr txBox="1">
            <a:spLocks noChangeArrowheads="1"/>
          </p:cNvSpPr>
          <p:nvPr/>
        </p:nvSpPr>
        <p:spPr bwMode="auto">
          <a:xfrm>
            <a:off x="8699840" y="2660598"/>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1000" b="1"/>
              <a:t>3</a:t>
            </a:r>
          </a:p>
        </p:txBody>
      </p:sp>
      <p:sp>
        <p:nvSpPr>
          <p:cNvPr id="154744" name="Freeform 427"/>
          <p:cNvSpPr>
            <a:spLocks/>
          </p:cNvSpPr>
          <p:nvPr/>
        </p:nvSpPr>
        <p:spPr bwMode="auto">
          <a:xfrm>
            <a:off x="5070814" y="2095447"/>
            <a:ext cx="455612" cy="744538"/>
          </a:xfrm>
          <a:custGeom>
            <a:avLst/>
            <a:gdLst>
              <a:gd name="T0" fmla="*/ 2147483646 w 332"/>
              <a:gd name="T1" fmla="*/ 0 h 469"/>
              <a:gd name="T2" fmla="*/ 2147483646 w 332"/>
              <a:gd name="T3" fmla="*/ 2147483646 h 469"/>
              <a:gd name="T4" fmla="*/ 2147483646 w 332"/>
              <a:gd name="T5" fmla="*/ 2147483646 h 469"/>
              <a:gd name="T6" fmla="*/ 2147483646 w 332"/>
              <a:gd name="T7" fmla="*/ 2147483646 h 469"/>
              <a:gd name="T8" fmla="*/ 2147483646 w 332"/>
              <a:gd name="T9" fmla="*/ 2147483646 h 469"/>
              <a:gd name="T10" fmla="*/ 2147483646 w 332"/>
              <a:gd name="T11" fmla="*/ 2147483646 h 469"/>
              <a:gd name="T12" fmla="*/ 2147483646 w 332"/>
              <a:gd name="T13" fmla="*/ 2147483646 h 4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2" h="469">
                <a:moveTo>
                  <a:pt x="15" y="0"/>
                </a:moveTo>
                <a:cubicBezTo>
                  <a:pt x="15" y="61"/>
                  <a:pt x="15" y="122"/>
                  <a:pt x="15" y="182"/>
                </a:cubicBezTo>
                <a:cubicBezTo>
                  <a:pt x="15" y="242"/>
                  <a:pt x="0" y="318"/>
                  <a:pt x="15" y="363"/>
                </a:cubicBezTo>
                <a:cubicBezTo>
                  <a:pt x="30" y="408"/>
                  <a:pt x="75" y="439"/>
                  <a:pt x="105" y="454"/>
                </a:cubicBezTo>
                <a:cubicBezTo>
                  <a:pt x="135" y="469"/>
                  <a:pt x="166" y="462"/>
                  <a:pt x="196" y="454"/>
                </a:cubicBezTo>
                <a:cubicBezTo>
                  <a:pt x="226" y="446"/>
                  <a:pt x="264" y="431"/>
                  <a:pt x="287" y="408"/>
                </a:cubicBezTo>
                <a:cubicBezTo>
                  <a:pt x="310" y="385"/>
                  <a:pt x="321" y="351"/>
                  <a:pt x="332" y="318"/>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86" name="Text Box 428"/>
          <p:cNvSpPr txBox="1">
            <a:spLocks noChangeArrowheads="1"/>
          </p:cNvSpPr>
          <p:nvPr/>
        </p:nvSpPr>
        <p:spPr bwMode="auto">
          <a:xfrm>
            <a:off x="6167776" y="5183135"/>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pPr>
            <a:r>
              <a:rPr lang="el-GR" altLang="en-US" sz="1600" b="1">
                <a:ea typeface="Courier New" charset="0"/>
                <a:cs typeface="Courier New" charset="0"/>
              </a:rPr>
              <a:t>Δ</a:t>
            </a:r>
            <a:r>
              <a:rPr lang="sv-SE" altLang="en-US" sz="1600" b="1">
                <a:ea typeface="Courier New" charset="0"/>
                <a:cs typeface="Courier New" charset="0"/>
              </a:rPr>
              <a:t>V</a:t>
            </a:r>
            <a:endParaRPr lang="el-GR" altLang="en-US" sz="1600" b="1">
              <a:ea typeface="Courier New" charset="0"/>
              <a:cs typeface="Courier New" charset="0"/>
            </a:endParaRPr>
          </a:p>
        </p:txBody>
      </p:sp>
      <p:sp>
        <p:nvSpPr>
          <p:cNvPr id="164987" name="Line 429"/>
          <p:cNvSpPr>
            <a:spLocks noChangeShapeType="1"/>
          </p:cNvSpPr>
          <p:nvPr/>
        </p:nvSpPr>
        <p:spPr bwMode="auto">
          <a:xfrm>
            <a:off x="5447051" y="5508572"/>
            <a:ext cx="1873250" cy="0"/>
          </a:xfrm>
          <a:prstGeom prst="line">
            <a:avLst/>
          </a:prstGeom>
          <a:noFill/>
          <a:ln w="2857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4988" name="Text Box 430"/>
          <p:cNvSpPr txBox="1">
            <a:spLocks noChangeArrowheads="1"/>
          </p:cNvSpPr>
          <p:nvPr/>
        </p:nvSpPr>
        <p:spPr bwMode="auto">
          <a:xfrm>
            <a:off x="3934882" y="216504"/>
            <a:ext cx="6372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defRPr/>
            </a:pPr>
            <a:r>
              <a:rPr lang="en-GB" altLang="en-US" sz="2800"/>
              <a:t>A voltage-gated ion channel</a:t>
            </a:r>
          </a:p>
        </p:txBody>
      </p:sp>
      <p:sp>
        <p:nvSpPr>
          <p:cNvPr id="164990" name="Line 432"/>
          <p:cNvSpPr>
            <a:spLocks noChangeShapeType="1"/>
          </p:cNvSpPr>
          <p:nvPr/>
        </p:nvSpPr>
        <p:spPr bwMode="auto">
          <a:xfrm>
            <a:off x="3022939" y="1730322"/>
            <a:ext cx="1439862" cy="0"/>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4991" name="Text Box 433"/>
          <p:cNvSpPr txBox="1">
            <a:spLocks noChangeArrowheads="1"/>
          </p:cNvSpPr>
          <p:nvPr/>
        </p:nvSpPr>
        <p:spPr bwMode="auto">
          <a:xfrm>
            <a:off x="3383301" y="1430285"/>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defRPr/>
            </a:pPr>
            <a:r>
              <a:rPr lang="sv-SE" altLang="en-US" sz="1800" b="1"/>
              <a:t>VSD</a:t>
            </a:r>
          </a:p>
        </p:txBody>
      </p:sp>
      <p:sp>
        <p:nvSpPr>
          <p:cNvPr id="164992" name="Line 434"/>
          <p:cNvSpPr>
            <a:spLocks noChangeShapeType="1"/>
          </p:cNvSpPr>
          <p:nvPr/>
        </p:nvSpPr>
        <p:spPr bwMode="auto">
          <a:xfrm>
            <a:off x="4623139" y="1728735"/>
            <a:ext cx="1439862" cy="0"/>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4993" name="Text Box 435"/>
          <p:cNvSpPr txBox="1">
            <a:spLocks noChangeArrowheads="1"/>
          </p:cNvSpPr>
          <p:nvPr/>
        </p:nvSpPr>
        <p:spPr bwMode="auto">
          <a:xfrm>
            <a:off x="4996201" y="1430285"/>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defRPr/>
            </a:pPr>
            <a:r>
              <a:rPr lang="sv-SE" altLang="en-US" sz="1800" b="1"/>
              <a:t>Pore</a:t>
            </a:r>
          </a:p>
        </p:txBody>
      </p:sp>
    </p:spTree>
    <p:extLst>
      <p:ext uri="{BB962C8B-B14F-4D97-AF65-F5344CB8AC3E}">
        <p14:creationId xmlns:p14="http://schemas.microsoft.com/office/powerpoint/2010/main" val="633174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7" descr="nature14367-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673225"/>
            <a:ext cx="7289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Box 4"/>
          <p:cNvSpPr txBox="1">
            <a:spLocks noChangeArrowheads="1"/>
          </p:cNvSpPr>
          <p:nvPr/>
        </p:nvSpPr>
        <p:spPr bwMode="auto">
          <a:xfrm>
            <a:off x="5424489" y="1304925"/>
            <a:ext cx="91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TRPA1</a:t>
            </a:r>
          </a:p>
        </p:txBody>
      </p:sp>
      <p:sp>
        <p:nvSpPr>
          <p:cNvPr id="6" name="Rectangle 5">
            <a:extLst>
              <a:ext uri="{FF2B5EF4-FFF2-40B4-BE49-F238E27FC236}">
                <a16:creationId xmlns:a16="http://schemas.microsoft.com/office/drawing/2014/main" xmlns="" id="{1D09ACEA-7439-47A7-A76B-EB4CD5A01C2B}"/>
              </a:ext>
            </a:extLst>
          </p:cNvPr>
          <p:cNvSpPr/>
          <p:nvPr/>
        </p:nvSpPr>
        <p:spPr>
          <a:xfrm>
            <a:off x="3626759" y="369491"/>
            <a:ext cx="6102869"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a:t>
            </a:r>
            <a:r>
              <a:rPr lang="en-US" dirty="0">
                <a:latin typeface="Arial" panose="020B0604020202020204" pitchFamily="34" charset="0"/>
                <a:ea typeface="Avenir Book" charset="0"/>
                <a:cs typeface="Arial" panose="020B0604020202020204" pitchFamily="34" charset="0"/>
              </a:rPr>
              <a:t> how is functional diversity generated?</a:t>
            </a:r>
          </a:p>
        </p:txBody>
      </p:sp>
    </p:spTree>
    <p:extLst>
      <p:ext uri="{BB962C8B-B14F-4D97-AF65-F5344CB8AC3E}">
        <p14:creationId xmlns:p14="http://schemas.microsoft.com/office/powerpoint/2010/main" val="220970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Functional Validation, Overall Architecture, and Domain Organization of ..."/>
          <p:cNvPicPr>
            <a:picLocks noChangeAspect="1" noChangeArrowheads="1"/>
          </p:cNvPicPr>
          <p:nvPr/>
        </p:nvPicPr>
        <p:blipFill>
          <a:blip r:embed="rId3">
            <a:extLst>
              <a:ext uri="{28A0092B-C50C-407E-A947-70E740481C1C}">
                <a14:useLocalDpi xmlns:a14="http://schemas.microsoft.com/office/drawing/2010/main" val="0"/>
              </a:ext>
            </a:extLst>
          </a:blip>
          <a:srcRect t="29533" b="37631"/>
          <a:stretch>
            <a:fillRect/>
          </a:stretch>
        </p:blipFill>
        <p:spPr bwMode="auto">
          <a:xfrm>
            <a:off x="7043738" y="4973638"/>
            <a:ext cx="3624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extBox 3"/>
          <p:cNvSpPr txBox="1">
            <a:spLocks noChangeArrowheads="1"/>
          </p:cNvSpPr>
          <p:nvPr/>
        </p:nvSpPr>
        <p:spPr bwMode="auto">
          <a:xfrm>
            <a:off x="8366125" y="4605338"/>
            <a:ext cx="979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KCNQ1</a:t>
            </a:r>
          </a:p>
        </p:txBody>
      </p:sp>
      <p:pic>
        <p:nvPicPr>
          <p:cNvPr id="158723" name="Picture 4" descr="Overall Architecture of the hERG Channel(A) Local resolution of reconstructed ..."/>
          <p:cNvPicPr>
            <a:picLocks noChangeAspect="1" noChangeArrowheads="1"/>
          </p:cNvPicPr>
          <p:nvPr/>
        </p:nvPicPr>
        <p:blipFill>
          <a:blip r:embed="rId4">
            <a:extLst>
              <a:ext uri="{28A0092B-C50C-407E-A947-70E740481C1C}">
                <a14:useLocalDpi xmlns:a14="http://schemas.microsoft.com/office/drawing/2010/main" val="0"/>
              </a:ext>
            </a:extLst>
          </a:blip>
          <a:srcRect t="4105" b="47769"/>
          <a:stretch>
            <a:fillRect/>
          </a:stretch>
        </p:blipFill>
        <p:spPr bwMode="auto">
          <a:xfrm>
            <a:off x="3298826" y="5159376"/>
            <a:ext cx="374491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Box 6"/>
          <p:cNvSpPr txBox="1">
            <a:spLocks noChangeArrowheads="1"/>
          </p:cNvSpPr>
          <p:nvPr/>
        </p:nvSpPr>
        <p:spPr bwMode="auto">
          <a:xfrm>
            <a:off x="4457700" y="4587875"/>
            <a:ext cx="814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hERG</a:t>
            </a:r>
          </a:p>
        </p:txBody>
      </p:sp>
      <p:pic>
        <p:nvPicPr>
          <p:cNvPr id="158725" name="Picture 6" descr="Architecture of the Human HCN1 Channel(A and B) Structure of the channel ..."/>
          <p:cNvPicPr>
            <a:picLocks noChangeAspect="1" noChangeArrowheads="1"/>
          </p:cNvPicPr>
          <p:nvPr/>
        </p:nvPicPr>
        <p:blipFill>
          <a:blip r:embed="rId5">
            <a:extLst>
              <a:ext uri="{28A0092B-C50C-407E-A947-70E740481C1C}">
                <a14:useLocalDpi xmlns:a14="http://schemas.microsoft.com/office/drawing/2010/main" val="0"/>
              </a:ext>
            </a:extLst>
          </a:blip>
          <a:srcRect t="-6" b="55907"/>
          <a:stretch>
            <a:fillRect/>
          </a:stretch>
        </p:blipFill>
        <p:spPr bwMode="auto">
          <a:xfrm>
            <a:off x="7021514" y="2886076"/>
            <a:ext cx="36464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Box 8"/>
          <p:cNvSpPr txBox="1">
            <a:spLocks noChangeArrowheads="1"/>
          </p:cNvSpPr>
          <p:nvPr/>
        </p:nvSpPr>
        <p:spPr bwMode="auto">
          <a:xfrm>
            <a:off x="8532813" y="2516189"/>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HCN1</a:t>
            </a:r>
          </a:p>
        </p:txBody>
      </p:sp>
      <p:pic>
        <p:nvPicPr>
          <p:cNvPr id="158727" name="Picture 8" descr="Structure of open Slo1."/>
          <p:cNvPicPr>
            <a:picLocks noChangeAspect="1" noChangeArrowheads="1"/>
          </p:cNvPicPr>
          <p:nvPr/>
        </p:nvPicPr>
        <p:blipFill>
          <a:blip r:embed="rId6">
            <a:extLst>
              <a:ext uri="{28A0092B-C50C-407E-A947-70E740481C1C}">
                <a14:useLocalDpi xmlns:a14="http://schemas.microsoft.com/office/drawing/2010/main" val="0"/>
              </a:ext>
            </a:extLst>
          </a:blip>
          <a:srcRect l="-5" t="27853" r="54337" b="27544"/>
          <a:stretch>
            <a:fillRect/>
          </a:stretch>
        </p:blipFill>
        <p:spPr bwMode="auto">
          <a:xfrm>
            <a:off x="1725614" y="3992564"/>
            <a:ext cx="1381125"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8" name="TextBox 10"/>
          <p:cNvSpPr txBox="1">
            <a:spLocks noChangeArrowheads="1"/>
          </p:cNvSpPr>
          <p:nvPr/>
        </p:nvSpPr>
        <p:spPr bwMode="auto">
          <a:xfrm>
            <a:off x="2016126" y="3579814"/>
            <a:ext cx="49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BK</a:t>
            </a:r>
          </a:p>
        </p:txBody>
      </p:sp>
      <p:pic>
        <p:nvPicPr>
          <p:cNvPr id="158729" name="Picture 10" descr="https://d2ufo47lrtsv5s.cloudfront.net/content/sci/353/6300/664/F2.large.jpg?width=800&amp;height=600&amp;carousel=1"/>
          <p:cNvPicPr>
            <a:picLocks noChangeAspect="1" noChangeArrowheads="1"/>
          </p:cNvPicPr>
          <p:nvPr/>
        </p:nvPicPr>
        <p:blipFill>
          <a:blip r:embed="rId7">
            <a:extLst>
              <a:ext uri="{28A0092B-C50C-407E-A947-70E740481C1C}">
                <a14:useLocalDpi xmlns:a14="http://schemas.microsoft.com/office/drawing/2010/main" val="0"/>
              </a:ext>
            </a:extLst>
          </a:blip>
          <a:srcRect l="3" r="55002" b="10930"/>
          <a:stretch>
            <a:fillRect/>
          </a:stretch>
        </p:blipFill>
        <p:spPr bwMode="auto">
          <a:xfrm>
            <a:off x="1725613" y="950914"/>
            <a:ext cx="12319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0" name="TextBox 12"/>
          <p:cNvSpPr txBox="1">
            <a:spLocks noChangeArrowheads="1"/>
          </p:cNvSpPr>
          <p:nvPr/>
        </p:nvSpPr>
        <p:spPr bwMode="auto">
          <a:xfrm>
            <a:off x="2168526" y="568325"/>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EAG</a:t>
            </a:r>
          </a:p>
        </p:txBody>
      </p:sp>
      <p:pic>
        <p:nvPicPr>
          <p:cNvPr id="158731" name="Picture 12" descr="An external file that holds a picture, illustration, etc.&#10;Object name is nihms-708647-f0002.jpg"/>
          <p:cNvPicPr>
            <a:picLocks noChangeAspect="1" noChangeArrowheads="1"/>
          </p:cNvPicPr>
          <p:nvPr/>
        </p:nvPicPr>
        <p:blipFill>
          <a:blip r:embed="rId8">
            <a:extLst>
              <a:ext uri="{28A0092B-C50C-407E-A947-70E740481C1C}">
                <a14:useLocalDpi xmlns:a14="http://schemas.microsoft.com/office/drawing/2010/main" val="0"/>
              </a:ext>
            </a:extLst>
          </a:blip>
          <a:srcRect l="2" t="14091" r="34000" b="-681"/>
          <a:stretch>
            <a:fillRect/>
          </a:stretch>
        </p:blipFill>
        <p:spPr bwMode="auto">
          <a:xfrm>
            <a:off x="3490914" y="2932113"/>
            <a:ext cx="3081337"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2" name="TextBox 15"/>
          <p:cNvSpPr txBox="1">
            <a:spLocks noChangeArrowheads="1"/>
          </p:cNvSpPr>
          <p:nvPr/>
        </p:nvSpPr>
        <p:spPr bwMode="auto">
          <a:xfrm>
            <a:off x="12193588" y="2689225"/>
            <a:ext cx="2079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Slo2.2</a:t>
            </a:r>
          </a:p>
        </p:txBody>
      </p:sp>
      <p:pic>
        <p:nvPicPr>
          <p:cNvPr id="158733" name="Picture 14" descr="Overall structure of the rabbit Cav1.1 comple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6575" y="868363"/>
            <a:ext cx="22415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4" name="TextBox 17"/>
          <p:cNvSpPr txBox="1">
            <a:spLocks noChangeArrowheads="1"/>
          </p:cNvSpPr>
          <p:nvPr/>
        </p:nvSpPr>
        <p:spPr bwMode="auto">
          <a:xfrm>
            <a:off x="8843964" y="401638"/>
            <a:ext cx="954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CaV1.1</a:t>
            </a:r>
          </a:p>
        </p:txBody>
      </p:sp>
      <p:pic>
        <p:nvPicPr>
          <p:cNvPr id="158735" name="Picture 16" descr="Structure of GluA2 receptor in complex with TARP γ2."/>
          <p:cNvPicPr>
            <a:picLocks noChangeAspect="1" noChangeArrowheads="1"/>
          </p:cNvPicPr>
          <p:nvPr/>
        </p:nvPicPr>
        <p:blipFill>
          <a:blip r:embed="rId10">
            <a:extLst>
              <a:ext uri="{28A0092B-C50C-407E-A947-70E740481C1C}">
                <a14:useLocalDpi xmlns:a14="http://schemas.microsoft.com/office/drawing/2010/main" val="0"/>
              </a:ext>
            </a:extLst>
          </a:blip>
          <a:srcRect l="4355" t="49831" r="58093" b="1274"/>
          <a:stretch>
            <a:fillRect/>
          </a:stretch>
        </p:blipFill>
        <p:spPr bwMode="auto">
          <a:xfrm>
            <a:off x="6351588" y="690564"/>
            <a:ext cx="13843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6" name="TextBox 20"/>
          <p:cNvSpPr txBox="1">
            <a:spLocks noChangeArrowheads="1"/>
          </p:cNvSpPr>
          <p:nvPr/>
        </p:nvSpPr>
        <p:spPr bwMode="auto">
          <a:xfrm>
            <a:off x="6589713" y="31115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GluA2</a:t>
            </a:r>
          </a:p>
        </p:txBody>
      </p:sp>
      <p:pic>
        <p:nvPicPr>
          <p:cNvPr id="158737" name="Picture 18" descr="http://www.pnas.org/content/114/17/4430/F5.large.jpg"/>
          <p:cNvPicPr>
            <a:picLocks noChangeAspect="1" noChangeArrowheads="1"/>
          </p:cNvPicPr>
          <p:nvPr/>
        </p:nvPicPr>
        <p:blipFill>
          <a:blip r:embed="rId11">
            <a:extLst>
              <a:ext uri="{28A0092B-C50C-407E-A947-70E740481C1C}">
                <a14:useLocalDpi xmlns:a14="http://schemas.microsoft.com/office/drawing/2010/main" val="0"/>
              </a:ext>
            </a:extLst>
          </a:blip>
          <a:srcRect l="36966" t="52728" r="789" b="2760"/>
          <a:stretch>
            <a:fillRect/>
          </a:stretch>
        </p:blipFill>
        <p:spPr bwMode="auto">
          <a:xfrm>
            <a:off x="2995613" y="938214"/>
            <a:ext cx="29702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8" name="TextBox 22"/>
          <p:cNvSpPr txBox="1">
            <a:spLocks noChangeArrowheads="1"/>
          </p:cNvSpPr>
          <p:nvPr/>
        </p:nvSpPr>
        <p:spPr bwMode="auto">
          <a:xfrm>
            <a:off x="4151313" y="550864"/>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CNG</a:t>
            </a:r>
          </a:p>
        </p:txBody>
      </p:sp>
      <p:sp>
        <p:nvSpPr>
          <p:cNvPr id="158739" name="TextBox 23"/>
          <p:cNvSpPr txBox="1">
            <a:spLocks noChangeArrowheads="1"/>
          </p:cNvSpPr>
          <p:nvPr/>
        </p:nvSpPr>
        <p:spPr bwMode="auto">
          <a:xfrm>
            <a:off x="4349750" y="2492375"/>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a:t>Slo2.2</a:t>
            </a:r>
          </a:p>
        </p:txBody>
      </p:sp>
    </p:spTree>
    <p:extLst>
      <p:ext uri="{BB962C8B-B14F-4D97-AF65-F5344CB8AC3E}">
        <p14:creationId xmlns:p14="http://schemas.microsoft.com/office/powerpoint/2010/main" val="854085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D6C3840-39A0-43EB-A8E4-A36926D058E0}"/>
              </a:ext>
            </a:extLst>
          </p:cNvPr>
          <p:cNvPicPr>
            <a:picLocks noChangeAspect="1"/>
          </p:cNvPicPr>
          <p:nvPr/>
        </p:nvPicPr>
        <p:blipFill>
          <a:blip r:embed="rId3"/>
          <a:stretch>
            <a:fillRect/>
          </a:stretch>
        </p:blipFill>
        <p:spPr>
          <a:xfrm>
            <a:off x="2834334" y="753557"/>
            <a:ext cx="6667817" cy="5018617"/>
          </a:xfrm>
          <a:prstGeom prst="rect">
            <a:avLst/>
          </a:prstGeom>
        </p:spPr>
      </p:pic>
    </p:spTree>
    <p:extLst>
      <p:ext uri="{BB962C8B-B14F-4D97-AF65-F5344CB8AC3E}">
        <p14:creationId xmlns:p14="http://schemas.microsoft.com/office/powerpoint/2010/main" val="2673853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380" y="5628336"/>
            <a:ext cx="10465237" cy="369332"/>
          </a:xfrm>
          <a:prstGeom prst="rect">
            <a:avLst/>
          </a:prstGeom>
          <a:noFill/>
        </p:spPr>
        <p:txBody>
          <a:bodyPr wrap="none" rtlCol="0">
            <a:spAutoFit/>
          </a:bodyPr>
          <a:lstStyle/>
          <a:p>
            <a:r>
              <a:rPr lang="en-US" b="1" dirty="0">
                <a:latin typeface="Arial" panose="020B0604020202020204" pitchFamily="34" charset="0"/>
                <a:ea typeface="Avenir Book" charset="0"/>
                <a:cs typeface="Arial" panose="020B0604020202020204" pitchFamily="34" charset="0"/>
              </a:rPr>
              <a:t>Conclusion: </a:t>
            </a:r>
            <a:r>
              <a:rPr lang="en-US" dirty="0">
                <a:latin typeface="Arial" panose="020B0604020202020204" pitchFamily="34" charset="0"/>
                <a:ea typeface="Avenir Book" charset="0"/>
                <a:cs typeface="Arial" panose="020B0604020202020204" pitchFamily="34" charset="0"/>
              </a:rPr>
              <a:t>there is bio-electricity, electrical forces that are intrinsic to the animal (animal electricity)</a:t>
            </a:r>
          </a:p>
        </p:txBody>
      </p:sp>
      <p:pic>
        <p:nvPicPr>
          <p:cNvPr id="4" name="Picture 3">
            <a:extLst>
              <a:ext uri="{FF2B5EF4-FFF2-40B4-BE49-F238E27FC236}">
                <a16:creationId xmlns:a16="http://schemas.microsoft.com/office/drawing/2014/main" xmlns="" id="{7CBE4C36-6E02-4041-8B89-D8BC5FED2CAC}"/>
              </a:ext>
            </a:extLst>
          </p:cNvPr>
          <p:cNvPicPr>
            <a:picLocks noChangeAspect="1"/>
          </p:cNvPicPr>
          <p:nvPr/>
        </p:nvPicPr>
        <p:blipFill>
          <a:blip r:embed="rId3"/>
          <a:stretch>
            <a:fillRect/>
          </a:stretch>
        </p:blipFill>
        <p:spPr>
          <a:xfrm>
            <a:off x="3368408" y="933057"/>
            <a:ext cx="5455179" cy="4145673"/>
          </a:xfrm>
          <a:prstGeom prst="rect">
            <a:avLst/>
          </a:prstGeom>
        </p:spPr>
      </p:pic>
    </p:spTree>
    <p:extLst>
      <p:ext uri="{BB962C8B-B14F-4D97-AF65-F5344CB8AC3E}">
        <p14:creationId xmlns:p14="http://schemas.microsoft.com/office/powerpoint/2010/main" val="195395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B8021B4-A195-4C96-9025-8FB50F9C9821}"/>
              </a:ext>
            </a:extLst>
          </p:cNvPr>
          <p:cNvPicPr>
            <a:picLocks noChangeAspect="1"/>
          </p:cNvPicPr>
          <p:nvPr/>
        </p:nvPicPr>
        <p:blipFill>
          <a:blip r:embed="rId3"/>
          <a:stretch>
            <a:fillRect/>
          </a:stretch>
        </p:blipFill>
        <p:spPr>
          <a:xfrm>
            <a:off x="1484709" y="842096"/>
            <a:ext cx="2404534" cy="4515830"/>
          </a:xfrm>
          <a:prstGeom prst="rect">
            <a:avLst/>
          </a:prstGeom>
        </p:spPr>
      </p:pic>
      <p:sp>
        <p:nvSpPr>
          <p:cNvPr id="5" name="Rectangle 4">
            <a:extLst>
              <a:ext uri="{FF2B5EF4-FFF2-40B4-BE49-F238E27FC236}">
                <a16:creationId xmlns:a16="http://schemas.microsoft.com/office/drawing/2014/main" xmlns="" id="{B7757DCD-B439-4FFC-9283-0299ADD85AE1}"/>
              </a:ext>
            </a:extLst>
          </p:cNvPr>
          <p:cNvSpPr/>
          <p:nvPr/>
        </p:nvSpPr>
        <p:spPr>
          <a:xfrm>
            <a:off x="1716197" y="5554239"/>
            <a:ext cx="1941557" cy="923330"/>
          </a:xfrm>
          <a:prstGeom prst="rect">
            <a:avLst/>
          </a:prstGeom>
        </p:spPr>
        <p:txBody>
          <a:bodyPr wrap="none">
            <a:spAutoFit/>
          </a:bodyPr>
          <a:lstStyle/>
          <a:p>
            <a:pPr algn="ctr"/>
            <a:r>
              <a:rPr lang="en-US" dirty="0">
                <a:latin typeface="Arial" panose="020B0604020202020204" pitchFamily="34" charset="0"/>
                <a:ea typeface="Avenir Book" charset="0"/>
                <a:cs typeface="Arial" panose="020B0604020202020204" pitchFamily="34" charset="0"/>
              </a:rPr>
              <a:t>Injury current</a:t>
            </a:r>
          </a:p>
          <a:p>
            <a:pPr algn="ctr"/>
            <a:endParaRPr lang="en-US" dirty="0">
              <a:latin typeface="Arial" panose="020B0604020202020204" pitchFamily="34" charset="0"/>
              <a:ea typeface="Avenir Book" charset="0"/>
              <a:cs typeface="Arial" panose="020B0604020202020204" pitchFamily="34" charset="0"/>
            </a:endParaRPr>
          </a:p>
          <a:p>
            <a:pPr algn="ctr"/>
            <a:r>
              <a:rPr lang="en-US" dirty="0">
                <a:latin typeface="Arial" panose="020B0604020202020204" pitchFamily="34" charset="0"/>
                <a:ea typeface="Avenir Book" charset="0"/>
                <a:cs typeface="Arial" panose="020B0604020202020204" pitchFamily="34" charset="0"/>
              </a:rPr>
              <a:t>(Carlo </a:t>
            </a:r>
            <a:r>
              <a:rPr lang="en-US" dirty="0" err="1">
                <a:latin typeface="Arial" panose="020B0604020202020204" pitchFamily="34" charset="0"/>
                <a:ea typeface="Avenir Book" charset="0"/>
                <a:cs typeface="Arial" panose="020B0604020202020204" pitchFamily="34" charset="0"/>
              </a:rPr>
              <a:t>Matteucci</a:t>
            </a:r>
            <a:r>
              <a:rPr lang="en-US" dirty="0">
                <a:latin typeface="Arial" panose="020B0604020202020204" pitchFamily="34" charset="0"/>
                <a:ea typeface="Avenir Book" charset="0"/>
                <a:cs typeface="Arial" panose="020B0604020202020204" pitchFamily="34" charset="0"/>
              </a:rPr>
              <a:t>)</a:t>
            </a:r>
          </a:p>
        </p:txBody>
      </p:sp>
      <p:sp>
        <p:nvSpPr>
          <p:cNvPr id="6" name="Rectangle 5">
            <a:extLst>
              <a:ext uri="{FF2B5EF4-FFF2-40B4-BE49-F238E27FC236}">
                <a16:creationId xmlns:a16="http://schemas.microsoft.com/office/drawing/2014/main" xmlns="" id="{5CEFC587-5A6D-4C25-863F-39B8E6B8902A}"/>
              </a:ext>
            </a:extLst>
          </p:cNvPr>
          <p:cNvSpPr/>
          <p:nvPr/>
        </p:nvSpPr>
        <p:spPr>
          <a:xfrm>
            <a:off x="1484710" y="296728"/>
            <a:ext cx="10048126"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 </a:t>
            </a:r>
            <a:r>
              <a:rPr lang="en-US" dirty="0">
                <a:latin typeface="Arial" panose="020B0604020202020204" pitchFamily="34" charset="0"/>
                <a:ea typeface="Avenir Book" charset="0"/>
                <a:cs typeface="Arial" panose="020B0604020202020204" pitchFamily="34" charset="0"/>
              </a:rPr>
              <a:t>what is the electrical potential signal of the “excitatory process” in muscle and nerves?  </a:t>
            </a:r>
          </a:p>
        </p:txBody>
      </p:sp>
      <p:pic>
        <p:nvPicPr>
          <p:cNvPr id="8" name="Picture 7">
            <a:extLst>
              <a:ext uri="{FF2B5EF4-FFF2-40B4-BE49-F238E27FC236}">
                <a16:creationId xmlns:a16="http://schemas.microsoft.com/office/drawing/2014/main" xmlns="" id="{90D3C7C0-89BD-4514-BB90-B24CCD585034}"/>
              </a:ext>
            </a:extLst>
          </p:cNvPr>
          <p:cNvPicPr>
            <a:picLocks noChangeAspect="1"/>
          </p:cNvPicPr>
          <p:nvPr/>
        </p:nvPicPr>
        <p:blipFill>
          <a:blip r:embed="rId4"/>
          <a:stretch>
            <a:fillRect/>
          </a:stretch>
        </p:blipFill>
        <p:spPr>
          <a:xfrm>
            <a:off x="7112946" y="1345541"/>
            <a:ext cx="2781067" cy="3684470"/>
          </a:xfrm>
          <a:prstGeom prst="rect">
            <a:avLst/>
          </a:prstGeom>
        </p:spPr>
      </p:pic>
      <p:sp>
        <p:nvSpPr>
          <p:cNvPr id="9" name="Rectangle 8">
            <a:extLst>
              <a:ext uri="{FF2B5EF4-FFF2-40B4-BE49-F238E27FC236}">
                <a16:creationId xmlns:a16="http://schemas.microsoft.com/office/drawing/2014/main" xmlns="" id="{76809C14-9B9F-4B34-91F8-1AECBC845546}"/>
              </a:ext>
            </a:extLst>
          </p:cNvPr>
          <p:cNvSpPr/>
          <p:nvPr/>
        </p:nvSpPr>
        <p:spPr>
          <a:xfrm>
            <a:off x="7627589" y="5357926"/>
            <a:ext cx="1813317" cy="369332"/>
          </a:xfrm>
          <a:prstGeom prst="rect">
            <a:avLst/>
          </a:prstGeom>
        </p:spPr>
        <p:txBody>
          <a:bodyPr wrap="none">
            <a:spAutoFit/>
          </a:bodyPr>
          <a:lstStyle/>
          <a:p>
            <a:r>
              <a:rPr lang="en-US" dirty="0">
                <a:latin typeface="Arial" panose="020B0604020202020204" pitchFamily="34" charset="0"/>
                <a:ea typeface="Avenir Book" charset="0"/>
                <a:cs typeface="Arial" panose="020B0604020202020204" pitchFamily="34" charset="0"/>
              </a:rPr>
              <a:t>Julius Bernstein</a:t>
            </a:r>
          </a:p>
        </p:txBody>
      </p:sp>
    </p:spTree>
    <p:extLst>
      <p:ext uri="{BB962C8B-B14F-4D97-AF65-F5344CB8AC3E}">
        <p14:creationId xmlns:p14="http://schemas.microsoft.com/office/powerpoint/2010/main" val="25585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AC35845-391F-40A2-86C1-134CB131C595}"/>
              </a:ext>
            </a:extLst>
          </p:cNvPr>
          <p:cNvPicPr>
            <a:picLocks noChangeAspect="1"/>
          </p:cNvPicPr>
          <p:nvPr/>
        </p:nvPicPr>
        <p:blipFill>
          <a:blip r:embed="rId3"/>
          <a:stretch>
            <a:fillRect/>
          </a:stretch>
        </p:blipFill>
        <p:spPr>
          <a:xfrm>
            <a:off x="1583704" y="696461"/>
            <a:ext cx="3563648" cy="4348150"/>
          </a:xfrm>
          <a:prstGeom prst="rect">
            <a:avLst/>
          </a:prstGeom>
        </p:spPr>
      </p:pic>
      <p:pic>
        <p:nvPicPr>
          <p:cNvPr id="7" name="Picture 6">
            <a:extLst>
              <a:ext uri="{FF2B5EF4-FFF2-40B4-BE49-F238E27FC236}">
                <a16:creationId xmlns:a16="http://schemas.microsoft.com/office/drawing/2014/main" xmlns="" id="{01F458A6-6C3B-4AD0-818E-8B4F757F8190}"/>
              </a:ext>
            </a:extLst>
          </p:cNvPr>
          <p:cNvPicPr>
            <a:picLocks noChangeAspect="1"/>
          </p:cNvPicPr>
          <p:nvPr/>
        </p:nvPicPr>
        <p:blipFill>
          <a:blip r:embed="rId4"/>
          <a:stretch>
            <a:fillRect/>
          </a:stretch>
        </p:blipFill>
        <p:spPr>
          <a:xfrm>
            <a:off x="5976477" y="821021"/>
            <a:ext cx="5392174" cy="4099030"/>
          </a:xfrm>
          <a:prstGeom prst="rect">
            <a:avLst/>
          </a:prstGeom>
        </p:spPr>
      </p:pic>
    </p:spTree>
    <p:extLst>
      <p:ext uri="{BB962C8B-B14F-4D97-AF65-F5344CB8AC3E}">
        <p14:creationId xmlns:p14="http://schemas.microsoft.com/office/powerpoint/2010/main" val="57639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7170" y="5756645"/>
            <a:ext cx="7648248" cy="369332"/>
          </a:xfrm>
          <a:prstGeom prst="rect">
            <a:avLst/>
          </a:prstGeom>
          <a:noFill/>
        </p:spPr>
        <p:txBody>
          <a:bodyPr wrap="none" rtlCol="0">
            <a:spAutoFit/>
          </a:bodyPr>
          <a:lstStyle/>
          <a:p>
            <a:r>
              <a:rPr lang="en-US" b="1" dirty="0">
                <a:latin typeface="Arial" panose="020B0604020202020204" pitchFamily="34" charset="0"/>
                <a:ea typeface="Avenir Book" charset="0"/>
                <a:cs typeface="Arial" panose="020B0604020202020204" pitchFamily="34" charset="0"/>
              </a:rPr>
              <a:t>Conclusion</a:t>
            </a:r>
            <a:r>
              <a:rPr lang="en-US" dirty="0">
                <a:latin typeface="Arial" panose="020B0604020202020204" pitchFamily="34" charset="0"/>
                <a:ea typeface="Avenir Book" charset="0"/>
                <a:cs typeface="Arial" panose="020B0604020202020204" pitchFamily="34" charset="0"/>
              </a:rPr>
              <a:t>: a fast voltage change that is larger then a “resting” potential</a:t>
            </a:r>
          </a:p>
        </p:txBody>
      </p:sp>
      <p:pic>
        <p:nvPicPr>
          <p:cNvPr id="4" name="Picture 3"/>
          <p:cNvPicPr>
            <a:picLocks noChangeAspect="1"/>
          </p:cNvPicPr>
          <p:nvPr/>
        </p:nvPicPr>
        <p:blipFill>
          <a:blip r:embed="rId3"/>
          <a:stretch>
            <a:fillRect/>
          </a:stretch>
        </p:blipFill>
        <p:spPr>
          <a:xfrm>
            <a:off x="7131880" y="732023"/>
            <a:ext cx="3876398" cy="4167127"/>
          </a:xfrm>
          <a:prstGeom prst="rect">
            <a:avLst/>
          </a:prstGeom>
        </p:spPr>
      </p:pic>
      <p:pic>
        <p:nvPicPr>
          <p:cNvPr id="6" name="Picture 2" descr="mage result for Differential Rheotome">
            <a:extLst>
              <a:ext uri="{FF2B5EF4-FFF2-40B4-BE49-F238E27FC236}">
                <a16:creationId xmlns:a16="http://schemas.microsoft.com/office/drawing/2014/main" xmlns="" id="{10D8BD64-847E-4D43-AE45-002F23FD5C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27" b="46722"/>
          <a:stretch/>
        </p:blipFill>
        <p:spPr bwMode="auto">
          <a:xfrm>
            <a:off x="1258451" y="1519831"/>
            <a:ext cx="4912278" cy="3076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1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A92DEE2-8F9A-41AE-8EF5-E76A40E27421}"/>
              </a:ext>
            </a:extLst>
          </p:cNvPr>
          <p:cNvSpPr/>
          <p:nvPr/>
        </p:nvSpPr>
        <p:spPr>
          <a:xfrm>
            <a:off x="2565114" y="291312"/>
            <a:ext cx="7534383" cy="369332"/>
          </a:xfrm>
          <a:prstGeom prst="rect">
            <a:avLst/>
          </a:prstGeom>
        </p:spPr>
        <p:txBody>
          <a:bodyPr wrap="square">
            <a:spAutoFit/>
          </a:bodyPr>
          <a:lstStyle/>
          <a:p>
            <a:r>
              <a:rPr lang="en-US" b="1" dirty="0">
                <a:latin typeface="Arial" panose="020B0604020202020204" pitchFamily="34" charset="0"/>
                <a:ea typeface="Avenir Book" charset="0"/>
                <a:cs typeface="Arial" panose="020B0604020202020204" pitchFamily="34" charset="0"/>
              </a:rPr>
              <a:t>Question: </a:t>
            </a:r>
            <a:r>
              <a:rPr lang="en-US" dirty="0">
                <a:latin typeface="Arial" panose="020B0604020202020204" pitchFamily="34" charset="0"/>
                <a:ea typeface="Avenir Book" charset="0"/>
                <a:cs typeface="Arial" panose="020B0604020202020204" pitchFamily="34" charset="0"/>
              </a:rPr>
              <a:t>what is the </a:t>
            </a:r>
            <a:r>
              <a:rPr lang="en-US" dirty="0" err="1">
                <a:latin typeface="Arial" panose="020B0604020202020204" pitchFamily="34" charset="0"/>
                <a:ea typeface="Avenir Book" charset="0"/>
                <a:cs typeface="Arial" panose="020B0604020202020204" pitchFamily="34" charset="0"/>
              </a:rPr>
              <a:t>physico</a:t>
            </a:r>
            <a:r>
              <a:rPr lang="en-US" dirty="0">
                <a:latin typeface="Arial" panose="020B0604020202020204" pitchFamily="34" charset="0"/>
                <a:ea typeface="Avenir Book" charset="0"/>
                <a:cs typeface="Arial" panose="020B0604020202020204" pitchFamily="34" charset="0"/>
              </a:rPr>
              <a:t>-chemical nature of bioelectric events?</a:t>
            </a:r>
          </a:p>
        </p:txBody>
      </p:sp>
      <p:pic>
        <p:nvPicPr>
          <p:cNvPr id="7" name="Picture 6">
            <a:extLst>
              <a:ext uri="{FF2B5EF4-FFF2-40B4-BE49-F238E27FC236}">
                <a16:creationId xmlns:a16="http://schemas.microsoft.com/office/drawing/2014/main" xmlns="" id="{ED2632DB-43F8-4C9F-8AA8-C720BE5C40CA}"/>
              </a:ext>
            </a:extLst>
          </p:cNvPr>
          <p:cNvPicPr>
            <a:picLocks noChangeAspect="1"/>
          </p:cNvPicPr>
          <p:nvPr/>
        </p:nvPicPr>
        <p:blipFill>
          <a:blip r:embed="rId3"/>
          <a:stretch>
            <a:fillRect/>
          </a:stretch>
        </p:blipFill>
        <p:spPr>
          <a:xfrm>
            <a:off x="815649" y="1868632"/>
            <a:ext cx="5516656" cy="3120736"/>
          </a:xfrm>
          <a:prstGeom prst="rect">
            <a:avLst/>
          </a:prstGeom>
        </p:spPr>
      </p:pic>
      <p:pic>
        <p:nvPicPr>
          <p:cNvPr id="8" name="Picture 7">
            <a:extLst>
              <a:ext uri="{FF2B5EF4-FFF2-40B4-BE49-F238E27FC236}">
                <a16:creationId xmlns:a16="http://schemas.microsoft.com/office/drawing/2014/main" xmlns="" id="{4EB6234B-BB51-437F-A265-54A7E5CCE07C}"/>
              </a:ext>
            </a:extLst>
          </p:cNvPr>
          <p:cNvPicPr>
            <a:picLocks noChangeAspect="1"/>
          </p:cNvPicPr>
          <p:nvPr/>
        </p:nvPicPr>
        <p:blipFill>
          <a:blip r:embed="rId4"/>
          <a:stretch>
            <a:fillRect/>
          </a:stretch>
        </p:blipFill>
        <p:spPr>
          <a:xfrm>
            <a:off x="7082846" y="1617807"/>
            <a:ext cx="4272133" cy="3371561"/>
          </a:xfrm>
          <a:prstGeom prst="rect">
            <a:avLst/>
          </a:prstGeom>
        </p:spPr>
      </p:pic>
    </p:spTree>
    <p:extLst>
      <p:ext uri="{BB962C8B-B14F-4D97-AF65-F5344CB8AC3E}">
        <p14:creationId xmlns:p14="http://schemas.microsoft.com/office/powerpoint/2010/main" val="414310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4603E6536EEE4A8DFA808AB1A1B55E" ma:contentTypeVersion="8" ma:contentTypeDescription="Create a new document." ma:contentTypeScope="" ma:versionID="a28886ef5b2637df5674421cd8c9cb0b">
  <xsd:schema xmlns:xsd="http://www.w3.org/2001/XMLSchema" xmlns:xs="http://www.w3.org/2001/XMLSchema" xmlns:p="http://schemas.microsoft.com/office/2006/metadata/properties" xmlns:ns2="22751426-ed40-46be-ae39-411beed8f544" xmlns:ns3="2d89a300-af56-4a17-b3d3-440da738ce28" targetNamespace="http://schemas.microsoft.com/office/2006/metadata/properties" ma:root="true" ma:fieldsID="521167c23f3f9e89bbcc2970ef5e6825" ns2:_="" ns3:_="">
    <xsd:import namespace="22751426-ed40-46be-ae39-411beed8f544"/>
    <xsd:import namespace="2d89a300-af56-4a17-b3d3-440da738ce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51426-ed40-46be-ae39-411beed8f5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89a300-af56-4a17-b3d3-440da738ce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d89a300-af56-4a17-b3d3-440da738ce28">
      <UserInfo>
        <DisplayName>Salema Oom De Sacadura, Francisco</DisplayName>
        <AccountId>25</AccountId>
        <AccountType/>
      </UserInfo>
      <UserInfo>
        <DisplayName>Scriven, Harvey</DisplayName>
        <AccountId>38</AccountId>
        <AccountType/>
      </UserInfo>
      <UserInfo>
        <DisplayName>Yu, Changmin</DisplayName>
        <AccountId>22</AccountId>
        <AccountType/>
      </UserInfo>
    </SharedWithUsers>
  </documentManagement>
</p:properties>
</file>

<file path=customXml/itemProps1.xml><?xml version="1.0" encoding="utf-8"?>
<ds:datastoreItem xmlns:ds="http://schemas.openxmlformats.org/officeDocument/2006/customXml" ds:itemID="{CC0D55BE-E425-4483-BA47-5242B96BDA70}"/>
</file>

<file path=customXml/itemProps2.xml><?xml version="1.0" encoding="utf-8"?>
<ds:datastoreItem xmlns:ds="http://schemas.openxmlformats.org/officeDocument/2006/customXml" ds:itemID="{AD549E47-F769-43C3-B082-03F685398F0D}"/>
</file>

<file path=customXml/itemProps3.xml><?xml version="1.0" encoding="utf-8"?>
<ds:datastoreItem xmlns:ds="http://schemas.openxmlformats.org/officeDocument/2006/customXml" ds:itemID="{2D372C99-0DCE-48E8-8D39-E3DA3C409A21}"/>
</file>

<file path=docProps/app.xml><?xml version="1.0" encoding="utf-8"?>
<Properties xmlns="http://schemas.openxmlformats.org/officeDocument/2006/extended-properties" xmlns:vt="http://schemas.openxmlformats.org/officeDocument/2006/docPropsVTypes">
  <TotalTime>2</TotalTime>
  <Words>567</Words>
  <Application>Microsoft Macintosh PowerPoint</Application>
  <PresentationFormat>Widescreen</PresentationFormat>
  <Paragraphs>142</Paragraphs>
  <Slides>37</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Avenir Book</vt:lpstr>
      <vt:lpstr>Calibri</vt:lpstr>
      <vt:lpstr>Calibri Light</vt:lpstr>
      <vt:lpstr>Courier New</vt:lpstr>
      <vt:lpstr>MTSYN</vt:lpstr>
      <vt:lpstr>Times</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Helical screw model of S4 movement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Branco, Tiago</dc:creator>
  <cp:lastModifiedBy>Tiago Branco</cp:lastModifiedBy>
  <cp:revision>117</cp:revision>
  <dcterms:created xsi:type="dcterms:W3CDTF">2018-10-03T14:11:36Z</dcterms:created>
  <dcterms:modified xsi:type="dcterms:W3CDTF">2018-10-09T20:23:14Z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0x010100084603E6536EEE4A8DFA808AB1A1B55E</vt:lpwstr>
  </property>
</Properties>
</file>